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2" name="Group662"/>
          <p:cNvGrpSpPr/>
          <p:nvPr/>
        </p:nvGrpSpPr>
        <p:grpSpPr>
          <a:xfrm>
            <a:off x="688400" y="932400"/>
            <a:ext cx="7767200" cy="4993200"/>
            <a:chOff x="688400" y="932400"/>
            <a:chExt cx="7767200" cy="4993200"/>
          </a:xfrm>
        </p:grpSpPr>
        <p:grpSp>
          <p:nvGrpSpPr>
            <p:cNvPr id="258" name="Dynamic Band"/>
            <p:cNvGrpSpPr/>
            <p:nvPr/>
          </p:nvGrpSpPr>
          <p:grpSpPr>
            <a:xfrm>
              <a:off x="696000" y="1358000"/>
              <a:ext cx="7752000" cy="912000"/>
              <a:chOff x="696000" y="1358000"/>
              <a:chExt cx="7752000" cy="912000"/>
            </a:xfrm>
          </p:grpSpPr>
          <p:grpSp>
            <p:nvGrpSpPr>
              <p:cNvPr id="259" name="Functional band"/>
              <p:cNvGrpSpPr/>
              <p:nvPr/>
            </p:nvGrpSpPr>
            <p:grpSpPr>
              <a:xfrm>
                <a:off x="696000" y="1358000"/>
                <a:ext cx="7752000" cy="912000"/>
                <a:chOff x="696000" y="1358000"/>
                <a:chExt cx="7752000" cy="912000"/>
              </a:xfrm>
            </p:grpSpPr>
            <p:sp>
              <p:nvSpPr>
                <p:cNvPr id="260" name="Rectangle"/>
                <p:cNvSpPr/>
                <p:nvPr/>
              </p:nvSpPr>
              <p:spPr>
                <a:xfrm>
                  <a:off x="696000" y="1358000"/>
                  <a:ext cx="7752000" cy="912000"/>
                </a:xfrm>
                <a:custGeom>
                  <a:avLst/>
                  <a:gdLst/>
                  <a:ahLst/>
                  <a:cxnLst/>
                  <a:pathLst>
                    <a:path w="7752000" h="912000">
                      <a:moveTo>
                        <a:pt x="0" y="0"/>
                      </a:moveTo>
                      <a:lnTo>
                        <a:pt x="7752000" y="0"/>
                      </a:lnTo>
                      <a:lnTo>
                        <a:pt x="7752000" y="912000"/>
                      </a:lnTo>
                      <a:lnTo>
                        <a:pt x="0" y="912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57BBE3"/>
                  </a:solidFill>
                  <a:bevel/>
                </a:ln>
              </p:spPr>
            </p:sp>
            <p:sp>
              <p:nvSpPr>
                <p:cNvPr id="261" name="Rectangle"/>
                <p:cNvSpPr/>
                <p:nvPr/>
              </p:nvSpPr>
              <p:spPr>
                <a:xfrm rot="-5400000">
                  <a:off x="468000" y="1586000"/>
                  <a:ext cx="912000" cy="4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2000" h="456000">
                      <a:moveTo>
                        <a:pt x="0" y="0"/>
                      </a:moveTo>
                      <a:lnTo>
                        <a:pt x="912000" y="0"/>
                      </a:lnTo>
                      <a:lnTo>
                        <a:pt x="912000" y="456000"/>
                      </a:lnTo>
                      <a:lnTo>
                        <a:pt x="0" y="456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D5EE"/>
                    </a:gs>
                    <a:gs pos="50000">
                      <a:srgbClr val="9FD8EF"/>
                    </a:gs>
                    <a:gs pos="100000">
                      <a:srgbClr val="93D3ED"/>
                    </a:gs>
                  </a:gsLst>
                  <a:lin ang="5400000" scaled="0"/>
                </a:gradFill>
                <a:ln w="7600" cap="flat">
                  <a:solidFill>
                    <a:srgbClr val="57BBE3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912" b="1">
                      <a:solidFill>
                        <a:srgbClr val="262626"/>
                      </a:solidFill>
                      <a:latin typeface="Arial"/>
                    </a:rPr>
                    <a:t>Customer</a:t>
                  </a:r>
                </a:p>
              </p:txBody>
            </p:sp>
          </p:grpSp>
          <p:grpSp>
            <p:nvGrpSpPr>
              <p:cNvPr id="262" name="Functional band"/>
              <p:cNvGrpSpPr/>
              <p:nvPr/>
            </p:nvGrpSpPr>
            <p:grpSpPr>
              <a:xfrm>
                <a:off x="696000" y="2270000"/>
                <a:ext cx="7752000" cy="912000"/>
                <a:chOff x="696000" y="2270000"/>
                <a:chExt cx="7752000" cy="912000"/>
              </a:xfrm>
            </p:grpSpPr>
            <p:sp>
              <p:nvSpPr>
                <p:cNvPr id="263" name="Rectangle"/>
                <p:cNvSpPr/>
                <p:nvPr/>
              </p:nvSpPr>
              <p:spPr>
                <a:xfrm>
                  <a:off x="696000" y="2270000"/>
                  <a:ext cx="7752000" cy="912000"/>
                </a:xfrm>
                <a:custGeom>
                  <a:avLst/>
                  <a:gdLst/>
                  <a:ahLst/>
                  <a:cxnLst/>
                  <a:pathLst>
                    <a:path w="7752000" h="912000">
                      <a:moveTo>
                        <a:pt x="0" y="0"/>
                      </a:moveTo>
                      <a:lnTo>
                        <a:pt x="7752000" y="0"/>
                      </a:lnTo>
                      <a:lnTo>
                        <a:pt x="7752000" y="912000"/>
                      </a:lnTo>
                      <a:lnTo>
                        <a:pt x="0" y="912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57BBE3"/>
                  </a:solidFill>
                  <a:bevel/>
                </a:ln>
              </p:spPr>
            </p:sp>
            <p:sp>
              <p:nvSpPr>
                <p:cNvPr id="264" name="Rectangle"/>
                <p:cNvSpPr/>
                <p:nvPr/>
              </p:nvSpPr>
              <p:spPr>
                <a:xfrm rot="-5400000">
                  <a:off x="468000" y="2498000"/>
                  <a:ext cx="912000" cy="4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2000" h="456000">
                      <a:moveTo>
                        <a:pt x="0" y="0"/>
                      </a:moveTo>
                      <a:lnTo>
                        <a:pt x="912000" y="0"/>
                      </a:lnTo>
                      <a:lnTo>
                        <a:pt x="912000" y="456000"/>
                      </a:lnTo>
                      <a:lnTo>
                        <a:pt x="0" y="456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D5EE"/>
                    </a:gs>
                    <a:gs pos="50000">
                      <a:srgbClr val="9FD8EF"/>
                    </a:gs>
                    <a:gs pos="100000">
                      <a:srgbClr val="93D3ED"/>
                    </a:gs>
                  </a:gsLst>
                  <a:lin ang="5400000" scaled="0"/>
                </a:gradFill>
                <a:ln w="7600" cap="flat">
                  <a:solidFill>
                    <a:srgbClr val="57BBE3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912" b="1">
                      <a:solidFill>
                        <a:srgbClr val="262626"/>
                      </a:solidFill>
                      <a:latin typeface="Arial"/>
                    </a:rPr>
                    <a:t>Sales</a:t>
                  </a:r>
                </a:p>
              </p:txBody>
            </p:sp>
          </p:grpSp>
          <p:grpSp>
            <p:nvGrpSpPr>
              <p:cNvPr id="265" name="Functional band"/>
              <p:cNvGrpSpPr/>
              <p:nvPr/>
            </p:nvGrpSpPr>
            <p:grpSpPr>
              <a:xfrm>
                <a:off x="696000" y="3182000"/>
                <a:ext cx="7752000" cy="912000"/>
                <a:chOff x="696000" y="3182000"/>
                <a:chExt cx="7752000" cy="912000"/>
              </a:xfrm>
            </p:grpSpPr>
            <p:sp>
              <p:nvSpPr>
                <p:cNvPr id="266" name="Rectangle"/>
                <p:cNvSpPr/>
                <p:nvPr/>
              </p:nvSpPr>
              <p:spPr>
                <a:xfrm>
                  <a:off x="696000" y="3182000"/>
                  <a:ext cx="7752000" cy="912000"/>
                </a:xfrm>
                <a:custGeom>
                  <a:avLst/>
                  <a:gdLst/>
                  <a:ahLst/>
                  <a:cxnLst/>
                  <a:pathLst>
                    <a:path w="7752000" h="912000">
                      <a:moveTo>
                        <a:pt x="0" y="0"/>
                      </a:moveTo>
                      <a:lnTo>
                        <a:pt x="7752000" y="0"/>
                      </a:lnTo>
                      <a:lnTo>
                        <a:pt x="7752000" y="912000"/>
                      </a:lnTo>
                      <a:lnTo>
                        <a:pt x="0" y="912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57BBE3"/>
                  </a:solidFill>
                  <a:bevel/>
                </a:ln>
              </p:spPr>
            </p:sp>
            <p:sp>
              <p:nvSpPr>
                <p:cNvPr id="267" name="Rectangle"/>
                <p:cNvSpPr/>
                <p:nvPr/>
              </p:nvSpPr>
              <p:spPr>
                <a:xfrm rot="-5400000">
                  <a:off x="468000" y="3410000"/>
                  <a:ext cx="912000" cy="4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2000" h="456000">
                      <a:moveTo>
                        <a:pt x="0" y="0"/>
                      </a:moveTo>
                      <a:lnTo>
                        <a:pt x="912000" y="0"/>
                      </a:lnTo>
                      <a:lnTo>
                        <a:pt x="912000" y="456000"/>
                      </a:lnTo>
                      <a:lnTo>
                        <a:pt x="0" y="456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D5EE"/>
                    </a:gs>
                    <a:gs pos="50000">
                      <a:srgbClr val="9FD8EF"/>
                    </a:gs>
                    <a:gs pos="100000">
                      <a:srgbClr val="93D3ED"/>
                    </a:gs>
                  </a:gsLst>
                  <a:lin ang="5400000" scaled="0"/>
                </a:gradFill>
                <a:ln w="7600" cap="flat">
                  <a:solidFill>
                    <a:srgbClr val="57BBE3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912" b="1">
                      <a:solidFill>
                        <a:srgbClr val="262626"/>
                      </a:solidFill>
                      <a:latin typeface="Arial"/>
                    </a:rPr>
                    <a:t>Technical </a:t>
                  </a:r>
                  <a:r>
                    <a:rPr sz="912" b="1">
                      <a:solidFill>
                        <a:srgbClr val="262626"/>
                      </a:solidFill>
                      <a:latin typeface="Arial"/>
                    </a:rPr>
                    <a:t>support</a:t>
                  </a:r>
                </a:p>
              </p:txBody>
            </p:sp>
          </p:grpSp>
          <p:grpSp>
            <p:nvGrpSpPr>
              <p:cNvPr id="270" name="Functional band"/>
              <p:cNvGrpSpPr/>
              <p:nvPr/>
            </p:nvGrpSpPr>
            <p:grpSpPr>
              <a:xfrm>
                <a:off x="696000" y="4094000"/>
                <a:ext cx="7752000" cy="912000"/>
                <a:chOff x="696000" y="4094000"/>
                <a:chExt cx="7752000" cy="912000"/>
              </a:xfrm>
            </p:grpSpPr>
            <p:sp>
              <p:nvSpPr>
                <p:cNvPr id="268" name="Rectangle"/>
                <p:cNvSpPr/>
                <p:nvPr/>
              </p:nvSpPr>
              <p:spPr>
                <a:xfrm>
                  <a:off x="696000" y="4094000"/>
                  <a:ext cx="7752000" cy="912000"/>
                </a:xfrm>
                <a:custGeom>
                  <a:avLst/>
                  <a:gdLst/>
                  <a:ahLst/>
                  <a:cxnLst/>
                  <a:pathLst>
                    <a:path w="7752000" h="912000">
                      <a:moveTo>
                        <a:pt x="0" y="0"/>
                      </a:moveTo>
                      <a:lnTo>
                        <a:pt x="7752000" y="0"/>
                      </a:lnTo>
                      <a:lnTo>
                        <a:pt x="7752000" y="912000"/>
                      </a:lnTo>
                      <a:lnTo>
                        <a:pt x="0" y="912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57BBE3"/>
                  </a:solidFill>
                  <a:bevel/>
                </a:ln>
              </p:spPr>
            </p:sp>
            <p:sp>
              <p:nvSpPr>
                <p:cNvPr id="269" name="Rectangle"/>
                <p:cNvSpPr/>
                <p:nvPr/>
              </p:nvSpPr>
              <p:spPr>
                <a:xfrm rot="-5400000">
                  <a:off x="468000" y="4322000"/>
                  <a:ext cx="912000" cy="4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2000" h="456000">
                      <a:moveTo>
                        <a:pt x="0" y="0"/>
                      </a:moveTo>
                      <a:lnTo>
                        <a:pt x="912000" y="0"/>
                      </a:lnTo>
                      <a:lnTo>
                        <a:pt x="912000" y="456000"/>
                      </a:lnTo>
                      <a:lnTo>
                        <a:pt x="0" y="456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D5EE"/>
                    </a:gs>
                    <a:gs pos="50000">
                      <a:srgbClr val="9FD8EF"/>
                    </a:gs>
                    <a:gs pos="100000">
                      <a:srgbClr val="93D3ED"/>
                    </a:gs>
                  </a:gsLst>
                  <a:lin ang="5400000" scaled="0"/>
                </a:gradFill>
                <a:ln w="7600" cap="flat">
                  <a:solidFill>
                    <a:srgbClr val="57BBE3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912" b="1">
                      <a:solidFill>
                        <a:srgbClr val="262626"/>
                      </a:solidFill>
                      <a:latin typeface="Arial"/>
                    </a:rPr>
                    <a:t>Tester</a:t>
                  </a:r>
                </a:p>
              </p:txBody>
            </p:sp>
          </p:grpSp>
          <p:grpSp>
            <p:nvGrpSpPr>
              <p:cNvPr id="273" name="Functional band"/>
              <p:cNvGrpSpPr/>
              <p:nvPr/>
            </p:nvGrpSpPr>
            <p:grpSpPr>
              <a:xfrm>
                <a:off x="696000" y="5006000"/>
                <a:ext cx="7752000" cy="912000"/>
                <a:chOff x="696000" y="5006000"/>
                <a:chExt cx="7752000" cy="912000"/>
              </a:xfrm>
            </p:grpSpPr>
            <p:sp>
              <p:nvSpPr>
                <p:cNvPr id="271" name="Rectangle"/>
                <p:cNvSpPr/>
                <p:nvPr/>
              </p:nvSpPr>
              <p:spPr>
                <a:xfrm>
                  <a:off x="696000" y="5006000"/>
                  <a:ext cx="7752000" cy="912000"/>
                </a:xfrm>
                <a:custGeom>
                  <a:avLst/>
                  <a:gdLst/>
                  <a:ahLst/>
                  <a:cxnLst/>
                  <a:pathLst>
                    <a:path w="7752000" h="912000">
                      <a:moveTo>
                        <a:pt x="0" y="0"/>
                      </a:moveTo>
                      <a:lnTo>
                        <a:pt x="7752000" y="0"/>
                      </a:lnTo>
                      <a:lnTo>
                        <a:pt x="7752000" y="912000"/>
                      </a:lnTo>
                      <a:lnTo>
                        <a:pt x="0" y="912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solidFill>
                    <a:srgbClr val="57BBE3"/>
                  </a:solidFill>
                  <a:bevel/>
                </a:ln>
              </p:spPr>
            </p:sp>
            <p:sp>
              <p:nvSpPr>
                <p:cNvPr id="272" name="Rectangle"/>
                <p:cNvSpPr/>
                <p:nvPr/>
              </p:nvSpPr>
              <p:spPr>
                <a:xfrm rot="-5400000">
                  <a:off x="468000" y="5234000"/>
                  <a:ext cx="912000" cy="45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2000" h="456000">
                      <a:moveTo>
                        <a:pt x="0" y="0"/>
                      </a:moveTo>
                      <a:lnTo>
                        <a:pt x="912000" y="0"/>
                      </a:lnTo>
                      <a:lnTo>
                        <a:pt x="912000" y="456000"/>
                      </a:lnTo>
                      <a:lnTo>
                        <a:pt x="0" y="456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D5EE"/>
                    </a:gs>
                    <a:gs pos="50000">
                      <a:srgbClr val="9FD8EF"/>
                    </a:gs>
                    <a:gs pos="100000">
                      <a:srgbClr val="93D3ED"/>
                    </a:gs>
                  </a:gsLst>
                  <a:lin ang="5400000" scaled="0"/>
                </a:gradFill>
                <a:ln w="7600" cap="flat">
                  <a:solidFill>
                    <a:srgbClr val="57BBE3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912" b="1">
                      <a:solidFill>
                        <a:srgbClr val="262626"/>
                      </a:solidFill>
                      <a:latin typeface="Arial"/>
                    </a:rPr>
                    <a:t>Development</a:t>
                  </a:r>
                </a:p>
              </p:txBody>
            </p:sp>
          </p:grpSp>
        </p:grpSp>
        <p:sp>
          <p:nvSpPr>
            <p:cNvPr id="152" name="ConnectLine"/>
            <p:cNvSpPr/>
            <p:nvPr/>
          </p:nvSpPr>
          <p:spPr>
            <a:xfrm>
              <a:off x="2520000" y="1852000"/>
              <a:ext cx="501600" cy="1618800"/>
            </a:xfrm>
            <a:custGeom>
              <a:avLst/>
              <a:gdLst/>
              <a:ahLst/>
              <a:cxnLst/>
              <a:pathLst>
                <a:path w="501600" h="1618800" fill="none">
                  <a:moveTo>
                    <a:pt x="0" y="0"/>
                  </a:moveTo>
                  <a:lnTo>
                    <a:pt x="228000" y="0"/>
                  </a:lnTo>
                  <a:lnTo>
                    <a:pt x="228000" y="1451600"/>
                  </a:lnTo>
                  <a:lnTo>
                    <a:pt x="-501600" y="1451600"/>
                  </a:lnTo>
                  <a:lnTo>
                    <a:pt x="-501600" y="16188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</p:sp>
        <p:sp>
          <p:nvSpPr>
            <p:cNvPr id="153" name="ConnectLine"/>
            <p:cNvSpPr/>
            <p:nvPr/>
          </p:nvSpPr>
          <p:spPr>
            <a:xfrm>
              <a:off x="4138800" y="2756400"/>
              <a:ext cx="433200" cy="380000"/>
            </a:xfrm>
            <a:custGeom>
              <a:avLst/>
              <a:gdLst/>
              <a:ahLst/>
              <a:cxnLst/>
              <a:pathLst>
                <a:path w="433200" h="380000" fill="none">
                  <a:moveTo>
                    <a:pt x="0" y="0"/>
                  </a:moveTo>
                  <a:lnTo>
                    <a:pt x="433200" y="0"/>
                  </a:lnTo>
                  <a:lnTo>
                    <a:pt x="433200" y="-3800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</p:sp>
        <p:sp>
          <p:nvSpPr>
            <p:cNvPr id="165" name="ConnectLine"/>
            <p:cNvSpPr/>
            <p:nvPr/>
          </p:nvSpPr>
          <p:spPr>
            <a:xfrm>
              <a:off x="4085600" y="3736800"/>
              <a:ext cx="486400" cy="1360400"/>
            </a:xfrm>
            <a:custGeom>
              <a:avLst/>
              <a:gdLst/>
              <a:ahLst/>
              <a:cxnLst/>
              <a:pathLst>
                <a:path w="486400" h="1360400" fill="none">
                  <a:moveTo>
                    <a:pt x="0" y="0"/>
                  </a:moveTo>
                  <a:lnTo>
                    <a:pt x="486400" y="0"/>
                  </a:lnTo>
                  <a:lnTo>
                    <a:pt x="486400" y="-13604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</p:sp>
        <p:sp>
          <p:nvSpPr>
            <p:cNvPr id="427" name="ConnectLine"/>
            <p:cNvSpPr/>
            <p:nvPr/>
          </p:nvSpPr>
          <p:spPr>
            <a:xfrm>
              <a:off x="7072400" y="4504400"/>
              <a:ext cx="1003200" cy="744800"/>
            </a:xfrm>
            <a:custGeom>
              <a:avLst/>
              <a:gdLst>
                <a:gd name="rtl" fmla="*/ -212800 w 1003200"/>
                <a:gd name="rtt" fmla="*/ -136800 h 744800"/>
                <a:gd name="rtr" fmla="*/ 45600 w 1003200"/>
                <a:gd name="rtb" fmla="*/ -15200 h 744800"/>
              </a:gdLst>
              <a:ahLst/>
              <a:cxnLst/>
              <a:rect l="rtl" t="rtt" r="rtr" b="rtb"/>
              <a:pathLst>
                <a:path w="1003200" h="744800" fill="none">
                  <a:moveTo>
                    <a:pt x="0" y="0"/>
                  </a:moveTo>
                  <a:lnTo>
                    <a:pt x="-1003200" y="0"/>
                  </a:lnTo>
                  <a:lnTo>
                    <a:pt x="-1003200" y="7448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No</a:t>
              </a:r>
            </a:p>
          </p:txBody>
        </p:sp>
        <p:sp>
          <p:nvSpPr>
            <p:cNvPr id="431" name="ConnectLine"/>
            <p:cNvSpPr/>
            <p:nvPr/>
          </p:nvSpPr>
          <p:spPr>
            <a:xfrm>
              <a:off x="4085600" y="4580400"/>
              <a:ext cx="1732800" cy="615600"/>
            </a:xfrm>
            <a:custGeom>
              <a:avLst/>
              <a:gdLst>
                <a:gd name="rtl" fmla="*/ 22800 w 1732800"/>
                <a:gd name="rtt" fmla="*/ -121600 h 615600"/>
                <a:gd name="rtr" fmla="*/ 281200 w 1732800"/>
                <a:gd name="rtb" fmla="*/ 0 h 615600"/>
              </a:gdLst>
              <a:ahLst/>
              <a:cxnLst/>
              <a:rect l="rtl" t="rtt" r="rtr" b="rtb"/>
              <a:pathLst>
                <a:path w="1732800" h="615600" fill="none">
                  <a:moveTo>
                    <a:pt x="0" y="0"/>
                  </a:moveTo>
                  <a:lnTo>
                    <a:pt x="1732800" y="0"/>
                  </a:lnTo>
                  <a:lnTo>
                    <a:pt x="1732800" y="-6156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No</a:t>
              </a:r>
            </a:p>
          </p:txBody>
        </p:sp>
        <p:sp>
          <p:nvSpPr>
            <p:cNvPr id="432" name="ConnectLine"/>
            <p:cNvSpPr/>
            <p:nvPr/>
          </p:nvSpPr>
          <p:spPr>
            <a:xfrm>
              <a:off x="5316800" y="3736800"/>
              <a:ext cx="1732800" cy="539600"/>
            </a:xfrm>
            <a:custGeom>
              <a:avLst/>
              <a:gdLst/>
              <a:ahLst/>
              <a:cxnLst/>
              <a:pathLst>
                <a:path w="1732800" h="539600" fill="none">
                  <a:moveTo>
                    <a:pt x="0" y="0"/>
                  </a:moveTo>
                  <a:lnTo>
                    <a:pt x="-433200" y="0"/>
                  </a:lnTo>
                  <a:lnTo>
                    <a:pt x="-433200" y="296399"/>
                  </a:lnTo>
                  <a:lnTo>
                    <a:pt x="-1732800" y="296399"/>
                  </a:lnTo>
                  <a:lnTo>
                    <a:pt x="-1732800" y="5396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tailEnd type="triangle" w="med" len="med"/>
            </a:ln>
          </p:spPr>
        </p:sp>
        <p:sp>
          <p:nvSpPr>
            <p:cNvPr id="436" name="ConnectLine"/>
            <p:cNvSpPr/>
            <p:nvPr/>
          </p:nvSpPr>
          <p:spPr>
            <a:xfrm>
              <a:off x="5818400" y="3508800"/>
              <a:ext cx="0" cy="1436400"/>
            </a:xfrm>
            <a:custGeom>
              <a:avLst/>
              <a:gdLst/>
              <a:ahLst/>
              <a:cxnLst/>
              <a:pathLst>
                <a:path w="0" h="1436400" fill="none">
                  <a:moveTo>
                    <a:pt x="0" y="0"/>
                  </a:moveTo>
                  <a:lnTo>
                    <a:pt x="0" y="-1436400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  <a:headEnd type="stealth" w="med" len="med"/>
              <a:tailEnd type="stealth" w="med" len="med"/>
            </a:ln>
          </p:spPr>
        </p:sp>
        <p:sp>
          <p:nvSpPr>
            <p:cNvPr id="144" name="Terminator"/>
            <p:cNvSpPr/>
            <p:nvPr/>
          </p:nvSpPr>
          <p:spPr>
            <a:xfrm>
              <a:off x="1516800" y="1624000"/>
              <a:ext cx="1003200" cy="456000"/>
            </a:xfrm>
            <a:custGeom>
              <a:avLst/>
              <a:gdLst>
                <a:gd name="connsiteX0" fmla="*/ 501600 w 1003200"/>
                <a:gd name="connsiteY0" fmla="*/ 456000 h 456000"/>
                <a:gd name="connsiteX1" fmla="*/ 501600 w 1003200"/>
                <a:gd name="connsiteY1" fmla="*/ 0 h 456000"/>
                <a:gd name="connsiteX2" fmla="*/ 1003200 w 1003200"/>
                <a:gd name="connsiteY2" fmla="*/ 228000 h 456000"/>
                <a:gd name="connsiteX3" fmla="*/ 0 w 1003200"/>
                <a:gd name="connsiteY3" fmla="*/ 228000 h 456000"/>
                <a:gd name="connsiteX4" fmla="*/ 501600 w 10032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200" h="456000">
                  <a:moveTo>
                    <a:pt x="228000" y="456000"/>
                  </a:moveTo>
                  <a:lnTo>
                    <a:pt x="775200" y="456000"/>
                  </a:lnTo>
                  <a:cubicBezTo>
                    <a:pt x="901124" y="456000"/>
                    <a:pt x="1003200" y="353924"/>
                    <a:pt x="1003200" y="228000"/>
                  </a:cubicBezTo>
                  <a:cubicBezTo>
                    <a:pt x="1003200" y="102076"/>
                    <a:pt x="901124" y="0"/>
                    <a:pt x="775200" y="0"/>
                  </a:cubicBezTo>
                  <a:lnTo>
                    <a:pt x="228000" y="0"/>
                  </a:lnTo>
                  <a:cubicBezTo>
                    <a:pt x="102076" y="0"/>
                    <a:pt x="0" y="102076"/>
                    <a:pt x="0" y="228000"/>
                  </a:cubicBezTo>
                  <a:cubicBezTo>
                    <a:pt x="0" y="353924"/>
                    <a:pt x="102076" y="456000"/>
                    <a:pt x="228000" y="456000"/>
                  </a:cubicBezTo>
                  <a:close/>
                </a:path>
              </a:pathLst>
            </a:custGeom>
            <a:gradFill>
              <a:gsLst>
                <a:gs pos="0">
                  <a:srgbClr val="BBE19B"/>
                </a:gs>
                <a:gs pos="50000">
                  <a:srgbClr val="A8DB82"/>
                </a:gs>
                <a:gs pos="100000">
                  <a:srgbClr val="98D469"/>
                </a:gs>
              </a:gsLst>
              <a:lin ang="5400000" scaled="0"/>
            </a:gradFill>
            <a:ln w="7600" cap="flat">
              <a:solidFill>
                <a:srgbClr val="65AB31"/>
              </a:solidFill>
              <a:bevel/>
            </a:ln>
            <a:effectLst>
              <a:outerShdw blurRad="0" dist="21496" dir="2700000" algn="tl">
                <a:srgbClr val="BEBEBE">
                  <a:alpha val="5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Customer request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help or report errors</a:t>
              </a:r>
            </a:p>
          </p:txBody>
        </p:sp>
        <p:sp>
          <p:nvSpPr>
            <p:cNvPr id="146" name="Decision"/>
            <p:cNvSpPr/>
            <p:nvPr/>
          </p:nvSpPr>
          <p:spPr>
            <a:xfrm>
              <a:off x="1575066" y="2490400"/>
              <a:ext cx="886669" cy="532001"/>
            </a:xfrm>
            <a:custGeom>
              <a:avLst/>
              <a:gdLst>
                <a:gd name="connsiteX0" fmla="*/ 443334 w 886669"/>
                <a:gd name="connsiteY0" fmla="*/ 532001 h 532001"/>
                <a:gd name="connsiteX1" fmla="*/ 443334 w 886669"/>
                <a:gd name="connsiteY1" fmla="*/ 0 h 532001"/>
                <a:gd name="connsiteX2" fmla="*/ 886669 w 886669"/>
                <a:gd name="connsiteY2" fmla="*/ 266000 h 532001"/>
                <a:gd name="connsiteX3" fmla="*/ 0 w 886669"/>
                <a:gd name="connsiteY3" fmla="*/ 266000 h 532001"/>
                <a:gd name="connsiteX4" fmla="*/ 443334 w 886669"/>
                <a:gd name="connsiteY4" fmla="*/ 266000 h 53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69" h="532001">
                  <a:moveTo>
                    <a:pt x="443334" y="532001"/>
                  </a:moveTo>
                  <a:lnTo>
                    <a:pt x="886669" y="266000"/>
                  </a:lnTo>
                  <a:lnTo>
                    <a:pt x="443334" y="0"/>
                  </a:lnTo>
                  <a:lnTo>
                    <a:pt x="0" y="266000"/>
                  </a:lnTo>
                  <a:lnTo>
                    <a:pt x="443334" y="532001"/>
                  </a:lnTo>
                  <a:close/>
                </a:path>
              </a:pathLst>
            </a:custGeom>
            <a:gradFill>
              <a:gsLst>
                <a:gs pos="0">
                  <a:srgbClr val="FFD069"/>
                </a:gs>
                <a:gs pos="50000">
                  <a:srgbClr val="FFC442"/>
                </a:gs>
                <a:gs pos="100000">
                  <a:srgbClr val="FFB81C"/>
                </a:gs>
              </a:gsLst>
              <a:lin ang="5400000" scaled="0"/>
            </a:gradFill>
            <a:ln w="7600" cap="flat">
              <a:solidFill>
                <a:srgbClr val="BF8300"/>
              </a:solidFill>
              <a:bevel/>
            </a:ln>
            <a:effectLst>
              <a:outerShdw blurRad="0" dist="21496" dir="2700000" algn="tl">
                <a:srgbClr val="BEBEBE">
                  <a:alpha val="5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Sales issue</a:t>
              </a:r>
            </a:p>
          </p:txBody>
        </p:sp>
        <p:sp>
          <p:nvSpPr>
            <p:cNvPr id="147" name="Process"/>
            <p:cNvSpPr/>
            <p:nvPr/>
          </p:nvSpPr>
          <p:spPr>
            <a:xfrm>
              <a:off x="3029200" y="2528400"/>
              <a:ext cx="1109600" cy="456000"/>
            </a:xfrm>
            <a:custGeom>
              <a:avLst/>
              <a:gdLst>
                <a:gd name="connsiteX0" fmla="*/ 554800 w 1109600"/>
                <a:gd name="connsiteY0" fmla="*/ 456000 h 456000"/>
                <a:gd name="connsiteX1" fmla="*/ 554800 w 1109600"/>
                <a:gd name="connsiteY1" fmla="*/ 0 h 456000"/>
                <a:gd name="connsiteX2" fmla="*/ 1109600 w 1109600"/>
                <a:gd name="connsiteY2" fmla="*/ 228000 h 456000"/>
                <a:gd name="connsiteX3" fmla="*/ 0 w 1109600"/>
                <a:gd name="connsiteY3" fmla="*/ 228000 h 456000"/>
                <a:gd name="connsiteX4" fmla="*/ 554800 w 11096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9600" h="456000">
                  <a:moveTo>
                    <a:pt x="1109600" y="456000"/>
                  </a:moveTo>
                  <a:lnTo>
                    <a:pt x="11096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1109600" y="456000"/>
                  </a:lnTo>
                  <a:close/>
                </a:path>
              </a:pathLst>
            </a:custGeom>
            <a:gradFill>
              <a:gsLst>
                <a:gs pos="0">
                  <a:srgbClr val="BBE19B"/>
                </a:gs>
                <a:gs pos="50000">
                  <a:srgbClr val="A8DB82"/>
                </a:gs>
                <a:gs pos="100000">
                  <a:srgbClr val="98D469"/>
                </a:gs>
              </a:gsLst>
              <a:lin ang="5400000" scaled="0"/>
            </a:gradFill>
            <a:ln w="7600" cap="flat">
              <a:solidFill>
                <a:srgbClr val="65AB31"/>
              </a:solidFill>
              <a:bevel/>
            </a:ln>
            <a:effectLst>
              <a:outerShdw blurRad="0" dist="21496" dir="2700000" algn="tl">
                <a:srgbClr val="BEBEBE">
                  <a:alpha val="5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Resolve the issue and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respond customer</a:t>
              </a:r>
            </a:p>
          </p:txBody>
        </p:sp>
        <p:grpSp>
          <p:nvGrpSpPr>
            <p:cNvPr id="663" name="Group 663"/>
            <p:cNvGrpSpPr/>
            <p:nvPr/>
          </p:nvGrpSpPr>
          <p:grpSpPr>
            <a:xfrm>
              <a:off x="2461737" y="2756400"/>
              <a:ext cx="567465" cy="0"/>
              <a:chOff x="2461737" y="2756400"/>
              <a:chExt cx="567465" cy="0"/>
            </a:xfrm>
          </p:grpSpPr>
          <p:sp>
            <p:nvSpPr>
              <p:cNvPr id="148" name="Line"/>
              <p:cNvSpPr/>
              <p:nvPr/>
            </p:nvSpPr>
            <p:spPr>
              <a:xfrm>
                <a:off x="2461737" y="2756400"/>
                <a:ext cx="567465" cy="0"/>
              </a:xfrm>
              <a:custGeom>
                <a:avLst/>
                <a:gdLst/>
                <a:ahLst/>
                <a:cxnLst/>
                <a:pathLst>
                  <a:path w="567465" h="0" fill="none">
                    <a:moveTo>
                      <a:pt x="0" y="0"/>
                    </a:moveTo>
                    <a:lnTo>
                      <a:pt x="567465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45454"/>
                </a:solidFill>
                <a:bevel/>
                <a:tailEnd type="triangle" w="med" len="med"/>
              </a:ln>
            </p:spPr>
          </p:sp>
          <p:sp>
            <p:nvSpPr>
              <p:cNvPr id="664" name="Text 664"/>
              <p:cNvSpPr txBox="1"/>
              <p:nvPr/>
            </p:nvSpPr>
            <p:spPr>
              <a:xfrm>
                <a:off x="2440203" y="2634800"/>
                <a:ext cx="281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Yes</a:t>
                </a:r>
              </a:p>
            </p:txBody>
          </p:sp>
        </p:grpSp>
        <p:grpSp>
          <p:nvGrpSpPr>
            <p:cNvPr id="665" name="Group 665"/>
            <p:cNvGrpSpPr/>
            <p:nvPr/>
          </p:nvGrpSpPr>
          <p:grpSpPr>
            <a:xfrm rot="5400000">
              <a:off x="1794200" y="3246600"/>
              <a:ext cx="448399" cy="0"/>
              <a:chOff x="1794200" y="3246600"/>
              <a:chExt cx="448399" cy="0"/>
            </a:xfrm>
          </p:grpSpPr>
          <p:sp>
            <p:nvSpPr>
              <p:cNvPr id="150" name="Line"/>
              <p:cNvSpPr/>
              <p:nvPr/>
            </p:nvSpPr>
            <p:spPr>
              <a:xfrm>
                <a:off x="1794200" y="3246600"/>
                <a:ext cx="448399" cy="0"/>
              </a:xfrm>
              <a:custGeom>
                <a:avLst/>
                <a:gdLst/>
                <a:ahLst/>
                <a:cxnLst/>
                <a:pathLst>
                  <a:path w="448399" h="0" fill="none">
                    <a:moveTo>
                      <a:pt x="0" y="0"/>
                    </a:moveTo>
                    <a:lnTo>
                      <a:pt x="448399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45454"/>
                </a:solidFill>
                <a:bevel/>
                <a:tailEnd type="triangle" w="med" len="med"/>
              </a:ln>
            </p:spPr>
          </p:sp>
          <p:sp>
            <p:nvSpPr>
              <p:cNvPr id="666" name="Text 666"/>
              <p:cNvSpPr txBox="1"/>
              <p:nvPr/>
            </p:nvSpPr>
            <p:spPr>
              <a:xfrm rot="-5400000">
                <a:off x="1794199" y="3079400"/>
                <a:ext cx="258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No</a:t>
                </a:r>
              </a:p>
            </p:txBody>
          </p:sp>
        </p:grpSp>
        <p:cxnSp>
          <p:nvCxnSpPr>
            <p:cNvPr id="151" name="Line"/>
            <p:cNvCxnSpPr>
              <a:stCxn id="144" idx="0"/>
              <a:endCxn id="146" idx="1"/>
            </p:cNvCxnSpPr>
            <p:nvPr/>
          </p:nvCxnSpPr>
          <p:spPr>
            <a:xfrm rot="5400000">
              <a:off x="1813200" y="2285200"/>
              <a:ext cx="4104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sp>
          <p:nvSpPr>
            <p:cNvPr id="154" name="Process"/>
            <p:cNvSpPr/>
            <p:nvPr/>
          </p:nvSpPr>
          <p:spPr>
            <a:xfrm>
              <a:off x="4070400" y="1920400"/>
              <a:ext cx="1003200" cy="456000"/>
            </a:xfrm>
            <a:custGeom>
              <a:avLst/>
              <a:gdLst>
                <a:gd name="connsiteX0" fmla="*/ 501600 w 1003200"/>
                <a:gd name="connsiteY0" fmla="*/ 456000 h 456000"/>
                <a:gd name="connsiteX1" fmla="*/ 501600 w 1003200"/>
                <a:gd name="connsiteY1" fmla="*/ 0 h 456000"/>
                <a:gd name="connsiteX2" fmla="*/ 1003200 w 1003200"/>
                <a:gd name="connsiteY2" fmla="*/ 228000 h 456000"/>
                <a:gd name="connsiteX3" fmla="*/ 0 w 1003200"/>
                <a:gd name="connsiteY3" fmla="*/ 228000 h 456000"/>
                <a:gd name="connsiteX4" fmla="*/ 501600 w 10032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200" h="456000">
                  <a:moveTo>
                    <a:pt x="1003200" y="456000"/>
                  </a:moveTo>
                  <a:lnTo>
                    <a:pt x="10032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1003200" y="456000"/>
                  </a:lnTo>
                  <a:close/>
                </a:path>
              </a:pathLst>
            </a:custGeom>
            <a:gradFill>
              <a:gsLst>
                <a:gs pos="0">
                  <a:srgbClr val="BBE19B"/>
                </a:gs>
                <a:gs pos="50000">
                  <a:srgbClr val="A8DB82"/>
                </a:gs>
                <a:gs pos="100000">
                  <a:srgbClr val="98D469"/>
                </a:gs>
              </a:gsLst>
              <a:lin ang="5400000" scaled="0"/>
            </a:gradFill>
            <a:ln w="7600" cap="flat">
              <a:solidFill>
                <a:srgbClr val="65AB31"/>
              </a:solidFill>
              <a:bevel/>
            </a:ln>
            <a:effectLst>
              <a:outerShdw blurRad="0" dist="21496" dir="2700000" algn="tl">
                <a:srgbClr val="BEBEBE">
                  <a:alpha val="5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Confirm with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customer</a:t>
              </a:r>
            </a:p>
          </p:txBody>
        </p:sp>
        <p:sp>
          <p:nvSpPr>
            <p:cNvPr id="155" name="Decision"/>
            <p:cNvSpPr/>
            <p:nvPr/>
          </p:nvSpPr>
          <p:spPr>
            <a:xfrm>
              <a:off x="1575066" y="3470800"/>
              <a:ext cx="886669" cy="532001"/>
            </a:xfrm>
            <a:custGeom>
              <a:avLst/>
              <a:gdLst>
                <a:gd name="connsiteX0" fmla="*/ 443334 w 886669"/>
                <a:gd name="connsiteY0" fmla="*/ 532001 h 532001"/>
                <a:gd name="connsiteX1" fmla="*/ 443334 w 886669"/>
                <a:gd name="connsiteY1" fmla="*/ 0 h 532001"/>
                <a:gd name="connsiteX2" fmla="*/ 886669 w 886669"/>
                <a:gd name="connsiteY2" fmla="*/ 266000 h 532001"/>
                <a:gd name="connsiteX3" fmla="*/ 0 w 886669"/>
                <a:gd name="connsiteY3" fmla="*/ 266000 h 532001"/>
                <a:gd name="connsiteX4" fmla="*/ 443334 w 886669"/>
                <a:gd name="connsiteY4" fmla="*/ 266000 h 53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69" h="532001">
                  <a:moveTo>
                    <a:pt x="443334" y="532001"/>
                  </a:moveTo>
                  <a:lnTo>
                    <a:pt x="886669" y="266000"/>
                  </a:lnTo>
                  <a:lnTo>
                    <a:pt x="443334" y="0"/>
                  </a:lnTo>
                  <a:lnTo>
                    <a:pt x="0" y="266000"/>
                  </a:lnTo>
                  <a:lnTo>
                    <a:pt x="443334" y="532001"/>
                  </a:lnTo>
                  <a:close/>
                </a:path>
              </a:pathLst>
            </a:custGeom>
            <a:gradFill>
              <a:gsLst>
                <a:gs pos="0">
                  <a:srgbClr val="FFD069"/>
                </a:gs>
                <a:gs pos="50000">
                  <a:srgbClr val="FFC442"/>
                </a:gs>
                <a:gs pos="100000">
                  <a:srgbClr val="FFB81C"/>
                </a:gs>
              </a:gsLst>
              <a:lin ang="5400000" scaled="0"/>
            </a:gradFill>
            <a:ln w="7600" cap="flat">
              <a:solidFill>
                <a:srgbClr val="BF8300"/>
              </a:solidFill>
              <a:bevel/>
            </a:ln>
            <a:effectLst>
              <a:outerShdw blurRad="0" dist="21496" dir="2700000" algn="tl">
                <a:srgbClr val="BEBEBE">
                  <a:alpha val="5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New issue</a:t>
              </a:r>
            </a:p>
          </p:txBody>
        </p:sp>
        <p:sp>
          <p:nvSpPr>
            <p:cNvPr id="156" name="Process"/>
            <p:cNvSpPr/>
            <p:nvPr/>
          </p:nvSpPr>
          <p:spPr>
            <a:xfrm>
              <a:off x="1516800" y="4352400"/>
              <a:ext cx="1003200" cy="456000"/>
            </a:xfrm>
            <a:custGeom>
              <a:avLst/>
              <a:gdLst>
                <a:gd name="connsiteX0" fmla="*/ 501600 w 1003200"/>
                <a:gd name="connsiteY0" fmla="*/ 456000 h 456000"/>
                <a:gd name="connsiteX1" fmla="*/ 501600 w 1003200"/>
                <a:gd name="connsiteY1" fmla="*/ 0 h 456000"/>
                <a:gd name="connsiteX2" fmla="*/ 1003200 w 1003200"/>
                <a:gd name="connsiteY2" fmla="*/ 228000 h 456000"/>
                <a:gd name="connsiteX3" fmla="*/ 0 w 1003200"/>
                <a:gd name="connsiteY3" fmla="*/ 228000 h 456000"/>
                <a:gd name="connsiteX4" fmla="*/ 501600 w 10032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200" h="456000">
                  <a:moveTo>
                    <a:pt x="1003200" y="456000"/>
                  </a:moveTo>
                  <a:lnTo>
                    <a:pt x="10032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1003200" y="456000"/>
                  </a:lnTo>
                  <a:close/>
                </a:path>
              </a:pathLst>
            </a:custGeom>
            <a:gradFill>
              <a:gsLst>
                <a:gs pos="0">
                  <a:srgbClr val="BBE19B"/>
                </a:gs>
                <a:gs pos="50000">
                  <a:srgbClr val="A8DB82"/>
                </a:gs>
                <a:gs pos="100000">
                  <a:srgbClr val="98D469"/>
                </a:gs>
              </a:gsLst>
              <a:lin ang="5400000" scaled="0"/>
            </a:gradFill>
            <a:ln w="7600" cap="flat">
              <a:solidFill>
                <a:srgbClr val="65AB31"/>
              </a:solidFill>
              <a:bevel/>
            </a:ln>
            <a:effectLst>
              <a:outerShdw blurRad="0" dist="21496" dir="2700000" algn="tl">
                <a:srgbClr val="BEBEBE">
                  <a:alpha val="5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Test the issue</a:t>
              </a:r>
            </a:p>
          </p:txBody>
        </p:sp>
        <p:sp>
          <p:nvSpPr>
            <p:cNvPr id="157" name="Process"/>
            <p:cNvSpPr/>
            <p:nvPr/>
          </p:nvSpPr>
          <p:spPr>
            <a:xfrm>
              <a:off x="7072400" y="5249200"/>
              <a:ext cx="1003200" cy="456000"/>
            </a:xfrm>
            <a:custGeom>
              <a:avLst/>
              <a:gdLst>
                <a:gd name="connsiteX0" fmla="*/ 501600 w 1003200"/>
                <a:gd name="connsiteY0" fmla="*/ 456000 h 456000"/>
                <a:gd name="connsiteX1" fmla="*/ 501600 w 1003200"/>
                <a:gd name="connsiteY1" fmla="*/ 0 h 456000"/>
                <a:gd name="connsiteX2" fmla="*/ 1003200 w 1003200"/>
                <a:gd name="connsiteY2" fmla="*/ 228000 h 456000"/>
                <a:gd name="connsiteX3" fmla="*/ 0 w 1003200"/>
                <a:gd name="connsiteY3" fmla="*/ 228000 h 456000"/>
                <a:gd name="connsiteX4" fmla="*/ 501600 w 10032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200" h="456000">
                  <a:moveTo>
                    <a:pt x="1003200" y="456000"/>
                  </a:moveTo>
                  <a:lnTo>
                    <a:pt x="10032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1003200" y="456000"/>
                  </a:lnTo>
                  <a:close/>
                </a:path>
              </a:pathLst>
            </a:custGeom>
            <a:gradFill>
              <a:gsLst>
                <a:gs pos="0">
                  <a:srgbClr val="BBE19B"/>
                </a:gs>
                <a:gs pos="50000">
                  <a:srgbClr val="A8DB82"/>
                </a:gs>
                <a:gs pos="100000">
                  <a:srgbClr val="98D469"/>
                </a:gs>
              </a:gsLst>
              <a:lin ang="5400000" scaled="0"/>
            </a:gradFill>
            <a:ln w="7600" cap="flat">
              <a:solidFill>
                <a:srgbClr val="65AB31"/>
              </a:solidFill>
              <a:bevel/>
            </a:ln>
            <a:effectLst>
              <a:outerShdw blurRad="0" dist="21496" dir="2700000" algn="tl">
                <a:srgbClr val="BEBEBE">
                  <a:alpha val="5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Fix the issue</a:t>
              </a:r>
            </a:p>
          </p:txBody>
        </p:sp>
        <p:grpSp>
          <p:nvGrpSpPr>
            <p:cNvPr id="667" name="Group 667"/>
            <p:cNvGrpSpPr/>
            <p:nvPr/>
          </p:nvGrpSpPr>
          <p:grpSpPr>
            <a:xfrm rot="5400000">
              <a:off x="1843600" y="4177600"/>
              <a:ext cx="349599" cy="0"/>
              <a:chOff x="1843600" y="4177600"/>
              <a:chExt cx="349599" cy="0"/>
            </a:xfrm>
          </p:grpSpPr>
          <p:sp>
            <p:nvSpPr>
              <p:cNvPr id="159" name="Line"/>
              <p:cNvSpPr/>
              <p:nvPr/>
            </p:nvSpPr>
            <p:spPr>
              <a:xfrm>
                <a:off x="1843600" y="4177600"/>
                <a:ext cx="349599" cy="0"/>
              </a:xfrm>
              <a:custGeom>
                <a:avLst/>
                <a:gdLst/>
                <a:ahLst/>
                <a:cxnLst/>
                <a:pathLst>
                  <a:path w="349599" h="0" fill="none">
                    <a:moveTo>
                      <a:pt x="0" y="0"/>
                    </a:moveTo>
                    <a:lnTo>
                      <a:pt x="349599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45454"/>
                </a:solidFill>
                <a:bevel/>
                <a:tailEnd type="triangle" w="med" len="med"/>
              </a:ln>
            </p:spPr>
          </p:sp>
          <p:sp>
            <p:nvSpPr>
              <p:cNvPr id="668" name="Text 668"/>
              <p:cNvSpPr txBox="1"/>
              <p:nvPr/>
            </p:nvSpPr>
            <p:spPr>
              <a:xfrm rot="-5400000">
                <a:off x="1756198" y="3919200"/>
                <a:ext cx="281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Yes</a:t>
                </a:r>
              </a:p>
            </p:txBody>
          </p:sp>
        </p:grpSp>
        <p:sp>
          <p:nvSpPr>
            <p:cNvPr id="163" name="Process"/>
            <p:cNvSpPr/>
            <p:nvPr/>
          </p:nvSpPr>
          <p:spPr>
            <a:xfrm>
              <a:off x="3082400" y="3508800"/>
              <a:ext cx="1003200" cy="456000"/>
            </a:xfrm>
            <a:custGeom>
              <a:avLst/>
              <a:gdLst>
                <a:gd name="connsiteX0" fmla="*/ 501600 w 1003200"/>
                <a:gd name="connsiteY0" fmla="*/ 456000 h 456000"/>
                <a:gd name="connsiteX1" fmla="*/ 501600 w 1003200"/>
                <a:gd name="connsiteY1" fmla="*/ 0 h 456000"/>
                <a:gd name="connsiteX2" fmla="*/ 1003200 w 1003200"/>
                <a:gd name="connsiteY2" fmla="*/ 228000 h 456000"/>
                <a:gd name="connsiteX3" fmla="*/ 0 w 1003200"/>
                <a:gd name="connsiteY3" fmla="*/ 228000 h 456000"/>
                <a:gd name="connsiteX4" fmla="*/ 501600 w 10032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200" h="456000">
                  <a:moveTo>
                    <a:pt x="1003200" y="456000"/>
                  </a:moveTo>
                  <a:lnTo>
                    <a:pt x="10032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1003200" y="456000"/>
                  </a:lnTo>
                  <a:close/>
                </a:path>
              </a:pathLst>
            </a:custGeom>
            <a:gradFill>
              <a:gsLst>
                <a:gs pos="0">
                  <a:srgbClr val="BBE19B"/>
                </a:gs>
                <a:gs pos="50000">
                  <a:srgbClr val="A8DB82"/>
                </a:gs>
                <a:gs pos="100000">
                  <a:srgbClr val="98D469"/>
                </a:gs>
              </a:gsLst>
              <a:lin ang="5400000" scaled="0"/>
            </a:gradFill>
            <a:ln w="7600" cap="flat">
              <a:solidFill>
                <a:srgbClr val="65AB31"/>
              </a:solidFill>
              <a:bevel/>
            </a:ln>
            <a:effectLst>
              <a:outerShdw blurRad="0" dist="21496" dir="2700000" algn="tl">
                <a:srgbClr val="BEBEBE">
                  <a:alpha val="5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Resolve solution</a:t>
              </a:r>
            </a:p>
          </p:txBody>
        </p:sp>
        <p:grpSp>
          <p:nvGrpSpPr>
            <p:cNvPr id="669" name="Group 669"/>
            <p:cNvGrpSpPr/>
            <p:nvPr/>
          </p:nvGrpSpPr>
          <p:grpSpPr>
            <a:xfrm>
              <a:off x="2461737" y="3736800"/>
              <a:ext cx="620665" cy="0"/>
              <a:chOff x="2461737" y="3736800"/>
              <a:chExt cx="620665" cy="0"/>
            </a:xfrm>
          </p:grpSpPr>
          <p:sp>
            <p:nvSpPr>
              <p:cNvPr id="164" name="Line"/>
              <p:cNvSpPr/>
              <p:nvPr/>
            </p:nvSpPr>
            <p:spPr>
              <a:xfrm>
                <a:off x="2461737" y="3736800"/>
                <a:ext cx="620665" cy="0"/>
              </a:xfrm>
              <a:custGeom>
                <a:avLst/>
                <a:gdLst/>
                <a:ahLst/>
                <a:cxnLst/>
                <a:pathLst>
                  <a:path w="620665" h="0" fill="none">
                    <a:moveTo>
                      <a:pt x="0" y="0"/>
                    </a:moveTo>
                    <a:lnTo>
                      <a:pt x="620665" y="0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45454"/>
                </a:solidFill>
                <a:bevel/>
                <a:tailEnd type="triangle" w="med" len="med"/>
              </a:ln>
            </p:spPr>
          </p:sp>
          <p:sp>
            <p:nvSpPr>
              <p:cNvPr id="670" name="Text 670"/>
              <p:cNvSpPr txBox="1"/>
              <p:nvPr/>
            </p:nvSpPr>
            <p:spPr>
              <a:xfrm>
                <a:off x="2642870" y="3577200"/>
                <a:ext cx="2584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No</a:t>
                </a:r>
              </a:p>
            </p:txBody>
          </p:sp>
        </p:grpSp>
        <p:sp>
          <p:nvSpPr>
            <p:cNvPr id="166" name="Terminator"/>
            <p:cNvSpPr/>
            <p:nvPr/>
          </p:nvSpPr>
          <p:spPr>
            <a:xfrm>
              <a:off x="4070400" y="1472000"/>
              <a:ext cx="1003200" cy="304000"/>
            </a:xfrm>
            <a:custGeom>
              <a:avLst/>
              <a:gdLst>
                <a:gd name="connsiteX0" fmla="*/ 501600 w 1003200"/>
                <a:gd name="connsiteY0" fmla="*/ 304000 h 304000"/>
                <a:gd name="connsiteX1" fmla="*/ 501600 w 1003200"/>
                <a:gd name="connsiteY1" fmla="*/ 0 h 304000"/>
                <a:gd name="connsiteX2" fmla="*/ 1003200 w 1003200"/>
                <a:gd name="connsiteY2" fmla="*/ 152000 h 304000"/>
                <a:gd name="connsiteX3" fmla="*/ 0 w 1003200"/>
                <a:gd name="connsiteY3" fmla="*/ 152000 h 304000"/>
                <a:gd name="connsiteX4" fmla="*/ 501600 w 1003200"/>
                <a:gd name="connsiteY4" fmla="*/ 1520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200" h="304000">
                  <a:moveTo>
                    <a:pt x="152000" y="304000"/>
                  </a:moveTo>
                  <a:lnTo>
                    <a:pt x="851200" y="304000"/>
                  </a:lnTo>
                  <a:cubicBezTo>
                    <a:pt x="935150" y="304000"/>
                    <a:pt x="1003200" y="235950"/>
                    <a:pt x="1003200" y="152000"/>
                  </a:cubicBezTo>
                  <a:cubicBezTo>
                    <a:pt x="1003200" y="68050"/>
                    <a:pt x="935150" y="0"/>
                    <a:pt x="851200" y="0"/>
                  </a:cubicBezTo>
                  <a:lnTo>
                    <a:pt x="152000" y="0"/>
                  </a:lnTo>
                  <a:cubicBezTo>
                    <a:pt x="68050" y="0"/>
                    <a:pt x="0" y="68050"/>
                    <a:pt x="0" y="152000"/>
                  </a:cubicBezTo>
                  <a:cubicBezTo>
                    <a:pt x="0" y="235950"/>
                    <a:pt x="68050" y="304000"/>
                    <a:pt x="152000" y="304000"/>
                  </a:cubicBezTo>
                  <a:close/>
                </a:path>
              </a:pathLst>
            </a:custGeom>
            <a:gradFill>
              <a:gsLst>
                <a:gs pos="0">
                  <a:srgbClr val="FFB469"/>
                </a:gs>
                <a:gs pos="50000">
                  <a:srgbClr val="FFA142"/>
                </a:gs>
                <a:gs pos="100000">
                  <a:srgbClr val="FF8E1C"/>
                </a:gs>
              </a:gsLst>
              <a:lin ang="5400000" scaled="0"/>
            </a:gradFill>
            <a:ln w="7600" cap="flat">
              <a:solidFill>
                <a:srgbClr val="BF6000"/>
              </a:solidFill>
              <a:bevel/>
            </a:ln>
            <a:effectLst>
              <a:outerShdw blurRad="0" dist="21496" dir="2700000" algn="tl">
                <a:srgbClr val="BEBEBE">
                  <a:alpha val="5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Finished</a:t>
              </a:r>
            </a:p>
          </p:txBody>
        </p:sp>
        <p:cxnSp>
          <p:nvCxnSpPr>
            <p:cNvPr id="167" name="Line"/>
            <p:cNvCxnSpPr>
              <a:stCxn id="154" idx="1"/>
              <a:endCxn id="166" idx="0"/>
            </p:cNvCxnSpPr>
            <p:nvPr/>
          </p:nvCxnSpPr>
          <p:spPr>
            <a:xfrm rot="-5400000">
              <a:off x="4499800" y="1848200"/>
              <a:ext cx="1444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sp>
          <p:nvSpPr>
            <p:cNvPr id="417" name="Process"/>
            <p:cNvSpPr/>
            <p:nvPr/>
          </p:nvSpPr>
          <p:spPr>
            <a:xfrm>
              <a:off x="5567600" y="5249200"/>
              <a:ext cx="1003200" cy="456000"/>
            </a:xfrm>
            <a:custGeom>
              <a:avLst/>
              <a:gdLst>
                <a:gd name="connsiteX0" fmla="*/ 501600 w 1003200"/>
                <a:gd name="connsiteY0" fmla="*/ 456000 h 456000"/>
                <a:gd name="connsiteX1" fmla="*/ 501600 w 1003200"/>
                <a:gd name="connsiteY1" fmla="*/ 0 h 456000"/>
                <a:gd name="connsiteX2" fmla="*/ 1003200 w 1003200"/>
                <a:gd name="connsiteY2" fmla="*/ 228000 h 456000"/>
                <a:gd name="connsiteX3" fmla="*/ 0 w 1003200"/>
                <a:gd name="connsiteY3" fmla="*/ 228000 h 456000"/>
                <a:gd name="connsiteX4" fmla="*/ 501600 w 10032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200" h="456000">
                  <a:moveTo>
                    <a:pt x="1003200" y="456000"/>
                  </a:moveTo>
                  <a:lnTo>
                    <a:pt x="10032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1003200" y="456000"/>
                  </a:lnTo>
                  <a:close/>
                </a:path>
              </a:pathLst>
            </a:custGeom>
            <a:gradFill>
              <a:gsLst>
                <a:gs pos="0">
                  <a:srgbClr val="BBE19B"/>
                </a:gs>
                <a:gs pos="50000">
                  <a:srgbClr val="A8DB82"/>
                </a:gs>
                <a:gs pos="100000">
                  <a:srgbClr val="98D469"/>
                </a:gs>
              </a:gsLst>
              <a:lin ang="5400000" scaled="0"/>
            </a:gradFill>
            <a:ln w="7600" cap="flat">
              <a:solidFill>
                <a:srgbClr val="65AB31"/>
              </a:solidFill>
              <a:bevel/>
            </a:ln>
            <a:effectLst>
              <a:outerShdw blurRad="0" dist="21496" dir="2700000" algn="tl">
                <a:srgbClr val="BEBEBE">
                  <a:alpha val="5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Technical analysis</a:t>
              </a:r>
            </a:p>
          </p:txBody>
        </p:sp>
        <p:cxnSp>
          <p:nvCxnSpPr>
            <p:cNvPr id="418" name="Line"/>
            <p:cNvCxnSpPr>
              <a:stCxn id="417" idx="2"/>
              <a:endCxn id="157" idx="3"/>
            </p:cNvCxnSpPr>
            <p:nvPr/>
          </p:nvCxnSpPr>
          <p:spPr>
            <a:xfrm>
              <a:off x="6570800" y="5477200"/>
              <a:ext cx="5016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sp>
          <p:nvSpPr>
            <p:cNvPr id="420" name="Decision"/>
            <p:cNvSpPr/>
            <p:nvPr/>
          </p:nvSpPr>
          <p:spPr>
            <a:xfrm>
              <a:off x="3082400" y="4276400"/>
              <a:ext cx="1003200" cy="608000"/>
            </a:xfrm>
            <a:custGeom>
              <a:avLst/>
              <a:gdLst>
                <a:gd name="connsiteX0" fmla="*/ 501600 w 1003200"/>
                <a:gd name="connsiteY0" fmla="*/ 608000 h 608000"/>
                <a:gd name="connsiteX1" fmla="*/ 501600 w 1003200"/>
                <a:gd name="connsiteY1" fmla="*/ 0 h 608000"/>
                <a:gd name="connsiteX2" fmla="*/ 1003200 w 1003200"/>
                <a:gd name="connsiteY2" fmla="*/ 304000 h 608000"/>
                <a:gd name="connsiteX3" fmla="*/ 0 w 1003200"/>
                <a:gd name="connsiteY3" fmla="*/ 304000 h 608000"/>
                <a:gd name="connsiteX4" fmla="*/ 501600 w 1003200"/>
                <a:gd name="connsiteY4" fmla="*/ 304000 h 6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200" h="608000">
                  <a:moveTo>
                    <a:pt x="501600" y="608000"/>
                  </a:moveTo>
                  <a:lnTo>
                    <a:pt x="1003200" y="304000"/>
                  </a:lnTo>
                  <a:lnTo>
                    <a:pt x="501600" y="0"/>
                  </a:lnTo>
                  <a:lnTo>
                    <a:pt x="0" y="304000"/>
                  </a:lnTo>
                  <a:lnTo>
                    <a:pt x="501600" y="608000"/>
                  </a:lnTo>
                  <a:close/>
                </a:path>
              </a:pathLst>
            </a:custGeom>
            <a:gradFill>
              <a:gsLst>
                <a:gs pos="0">
                  <a:srgbClr val="FFD069"/>
                </a:gs>
                <a:gs pos="50000">
                  <a:srgbClr val="FFC442"/>
                </a:gs>
                <a:gs pos="100000">
                  <a:srgbClr val="FFB81C"/>
                </a:gs>
              </a:gsLst>
              <a:lin ang="5400000" scaled="0"/>
            </a:gradFill>
            <a:ln w="7600" cap="flat">
              <a:solidFill>
                <a:srgbClr val="BF8300"/>
              </a:solidFill>
              <a:bevel/>
            </a:ln>
            <a:effectLst>
              <a:outerShdw blurRad="0" dist="21496" dir="2700000" algn="tl">
                <a:srgbClr val="BEBEBE">
                  <a:alpha val="5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Reproduced the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issue</a:t>
              </a:r>
            </a:p>
          </p:txBody>
        </p:sp>
        <p:cxnSp>
          <p:nvCxnSpPr>
            <p:cNvPr id="421" name="Line"/>
            <p:cNvCxnSpPr>
              <a:stCxn id="156" idx="2"/>
              <a:endCxn id="420" idx="3"/>
            </p:cNvCxnSpPr>
            <p:nvPr/>
          </p:nvCxnSpPr>
          <p:spPr>
            <a:xfrm>
              <a:off x="2520000" y="4580400"/>
              <a:ext cx="5624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sp>
          <p:nvSpPr>
            <p:cNvPr id="422" name="Document"/>
            <p:cNvSpPr/>
            <p:nvPr/>
          </p:nvSpPr>
          <p:spPr>
            <a:xfrm>
              <a:off x="3082400" y="5249200"/>
              <a:ext cx="1003200" cy="456000"/>
            </a:xfrm>
            <a:custGeom>
              <a:avLst/>
              <a:gdLst>
                <a:gd name="connsiteX0" fmla="*/ 501600 w 1003200"/>
                <a:gd name="connsiteY0" fmla="*/ 399000 h 456000"/>
                <a:gd name="connsiteX1" fmla="*/ 501600 w 1003200"/>
                <a:gd name="connsiteY1" fmla="*/ 0 h 456000"/>
                <a:gd name="connsiteX2" fmla="*/ 1003200 w 1003200"/>
                <a:gd name="connsiteY2" fmla="*/ 228000 h 456000"/>
                <a:gd name="connsiteX3" fmla="*/ 0 w 1003200"/>
                <a:gd name="connsiteY3" fmla="*/ 228000 h 456000"/>
                <a:gd name="connsiteX4" fmla="*/ 501600 w 10032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200" h="456000">
                  <a:moveTo>
                    <a:pt x="0" y="399000"/>
                  </a:moveTo>
                  <a:lnTo>
                    <a:pt x="0" y="0"/>
                  </a:lnTo>
                  <a:lnTo>
                    <a:pt x="1003200" y="0"/>
                  </a:lnTo>
                  <a:lnTo>
                    <a:pt x="1003200" y="399000"/>
                  </a:lnTo>
                  <a:cubicBezTo>
                    <a:pt x="844636" y="323000"/>
                    <a:pt x="660164" y="323000"/>
                    <a:pt x="501600" y="399000"/>
                  </a:cubicBezTo>
                  <a:cubicBezTo>
                    <a:pt x="343036" y="475000"/>
                    <a:pt x="158564" y="475000"/>
                    <a:pt x="0" y="399000"/>
                  </a:cubicBezTo>
                  <a:close/>
                </a:path>
              </a:pathLst>
            </a:custGeom>
            <a:gradFill>
              <a:gsLst>
                <a:gs pos="0">
                  <a:srgbClr val="7ABEFF"/>
                </a:gs>
                <a:gs pos="50000">
                  <a:srgbClr val="58ADFF"/>
                </a:gs>
                <a:gs pos="100000">
                  <a:srgbClr val="379CFF"/>
                </a:gs>
              </a:gsLst>
              <a:lin ang="5400000" scaled="0"/>
            </a:gradFill>
            <a:ln w="7600" cap="flat">
              <a:solidFill>
                <a:srgbClr val="006CD6"/>
              </a:solidFill>
              <a:bevel/>
            </a:ln>
            <a:effectLst>
              <a:outerShdw blurRad="0" dist="21496" dir="2700000" algn="tl">
                <a:srgbClr val="BEBEBE">
                  <a:alpha val="5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Error report</a:t>
              </a:r>
            </a:p>
          </p:txBody>
        </p:sp>
        <p:grpSp>
          <p:nvGrpSpPr>
            <p:cNvPr id="671" name="Group 671"/>
            <p:cNvGrpSpPr/>
            <p:nvPr/>
          </p:nvGrpSpPr>
          <p:grpSpPr>
            <a:xfrm rot="5400000">
              <a:off x="3401600" y="5066800"/>
              <a:ext cx="364800" cy="0"/>
              <a:chOff x="3401600" y="5066800"/>
              <a:chExt cx="364800" cy="0"/>
            </a:xfrm>
          </p:grpSpPr>
          <p:sp>
            <p:nvSpPr>
              <p:cNvPr id="423" name="Line"/>
              <p:cNvSpPr/>
              <p:nvPr/>
            </p:nvSpPr>
            <p:spPr>
              <a:xfrm>
                <a:off x="3401600" y="5066800"/>
                <a:ext cx="364800" cy="0"/>
              </a:xfrm>
              <a:custGeom>
                <a:avLst/>
                <a:gdLst/>
                <a:ahLst/>
                <a:cxnLst/>
                <a:pathLst>
                  <a:path w="364800" h="0" fill="none">
                    <a:moveTo>
                      <a:pt x="-1" y="-1"/>
                    </a:moveTo>
                    <a:lnTo>
                      <a:pt x="364800" y="-1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45454"/>
                </a:solidFill>
                <a:bevel/>
                <a:tailEnd type="triangle" w="med" len="med"/>
              </a:ln>
            </p:spPr>
          </p:sp>
          <p:sp>
            <p:nvSpPr>
              <p:cNvPr id="672" name="Text 672"/>
              <p:cNvSpPr txBox="1"/>
              <p:nvPr/>
            </p:nvSpPr>
            <p:spPr>
              <a:xfrm rot="-5400000">
                <a:off x="3412999" y="4853999"/>
                <a:ext cx="281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Yes</a:t>
                </a:r>
              </a:p>
            </p:txBody>
          </p:sp>
        </p:grpSp>
        <p:cxnSp>
          <p:nvCxnSpPr>
            <p:cNvPr id="424" name="Line"/>
            <p:cNvCxnSpPr>
              <a:stCxn id="422" idx="2"/>
              <a:endCxn id="417" idx="3"/>
            </p:cNvCxnSpPr>
            <p:nvPr/>
          </p:nvCxnSpPr>
          <p:spPr>
            <a:xfrm>
              <a:off x="4085600" y="5477200"/>
              <a:ext cx="14820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cxnSp>
          <p:nvCxnSpPr>
            <p:cNvPr id="425" name="Line"/>
            <p:cNvCxnSpPr>
              <a:stCxn id="157" idx="1"/>
              <a:endCxn id="426" idx="0"/>
            </p:cNvCxnSpPr>
            <p:nvPr/>
          </p:nvCxnSpPr>
          <p:spPr>
            <a:xfrm rot="-5400000">
              <a:off x="7353600" y="5028800"/>
              <a:ext cx="4408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sp>
          <p:nvSpPr>
            <p:cNvPr id="426" name="Decision"/>
            <p:cNvSpPr/>
            <p:nvPr/>
          </p:nvSpPr>
          <p:spPr>
            <a:xfrm>
              <a:off x="7072400" y="4200400"/>
              <a:ext cx="1003200" cy="608000"/>
            </a:xfrm>
            <a:custGeom>
              <a:avLst/>
              <a:gdLst>
                <a:gd name="connsiteX0" fmla="*/ 501600 w 1003200"/>
                <a:gd name="connsiteY0" fmla="*/ 608000 h 608000"/>
                <a:gd name="connsiteX1" fmla="*/ 501600 w 1003200"/>
                <a:gd name="connsiteY1" fmla="*/ 0 h 608000"/>
                <a:gd name="connsiteX2" fmla="*/ 1003200 w 1003200"/>
                <a:gd name="connsiteY2" fmla="*/ 304000 h 608000"/>
                <a:gd name="connsiteX3" fmla="*/ 0 w 1003200"/>
                <a:gd name="connsiteY3" fmla="*/ 304000 h 608000"/>
                <a:gd name="connsiteX4" fmla="*/ 501600 w 1003200"/>
                <a:gd name="connsiteY4" fmla="*/ 304000 h 6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200" h="608000">
                  <a:moveTo>
                    <a:pt x="501600" y="608000"/>
                  </a:moveTo>
                  <a:lnTo>
                    <a:pt x="1003200" y="304000"/>
                  </a:lnTo>
                  <a:lnTo>
                    <a:pt x="501600" y="0"/>
                  </a:lnTo>
                  <a:lnTo>
                    <a:pt x="0" y="304000"/>
                  </a:lnTo>
                  <a:lnTo>
                    <a:pt x="501600" y="608000"/>
                  </a:lnTo>
                  <a:close/>
                </a:path>
              </a:pathLst>
            </a:custGeom>
            <a:gradFill>
              <a:gsLst>
                <a:gs pos="0">
                  <a:srgbClr val="FFD069"/>
                </a:gs>
                <a:gs pos="50000">
                  <a:srgbClr val="FFC442"/>
                </a:gs>
                <a:gs pos="100000">
                  <a:srgbClr val="FFB81C"/>
                </a:gs>
              </a:gsLst>
              <a:lin ang="5400000" scaled="0"/>
            </a:gradFill>
            <a:ln w="7600" cap="flat">
              <a:solidFill>
                <a:srgbClr val="BF8300"/>
              </a:solidFill>
              <a:bevel/>
            </a:ln>
            <a:effectLst>
              <a:outerShdw blurRad="0" dist="21496" dir="2700000" algn="tl">
                <a:srgbClr val="BEBEBE">
                  <a:alpha val="5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Resolved?</a:t>
              </a:r>
            </a:p>
          </p:txBody>
        </p:sp>
        <p:sp>
          <p:nvSpPr>
            <p:cNvPr id="430" name="Process"/>
            <p:cNvSpPr/>
            <p:nvPr/>
          </p:nvSpPr>
          <p:spPr>
            <a:xfrm>
              <a:off x="5316800" y="3508800"/>
              <a:ext cx="1003200" cy="456000"/>
            </a:xfrm>
            <a:custGeom>
              <a:avLst/>
              <a:gdLst>
                <a:gd name="connsiteX0" fmla="*/ 501600 w 1003200"/>
                <a:gd name="connsiteY0" fmla="*/ 456000 h 456000"/>
                <a:gd name="connsiteX1" fmla="*/ 501600 w 1003200"/>
                <a:gd name="connsiteY1" fmla="*/ 0 h 456000"/>
                <a:gd name="connsiteX2" fmla="*/ 1003200 w 1003200"/>
                <a:gd name="connsiteY2" fmla="*/ 228000 h 456000"/>
                <a:gd name="connsiteX3" fmla="*/ 0 w 1003200"/>
                <a:gd name="connsiteY3" fmla="*/ 228000 h 456000"/>
                <a:gd name="connsiteX4" fmla="*/ 501600 w 10032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200" h="456000">
                  <a:moveTo>
                    <a:pt x="1003200" y="456000"/>
                  </a:moveTo>
                  <a:lnTo>
                    <a:pt x="10032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1003200" y="456000"/>
                  </a:lnTo>
                  <a:close/>
                </a:path>
              </a:pathLst>
            </a:custGeom>
            <a:gradFill>
              <a:gsLst>
                <a:gs pos="0">
                  <a:srgbClr val="BBE19B"/>
                </a:gs>
                <a:gs pos="50000">
                  <a:srgbClr val="A8DB82"/>
                </a:gs>
                <a:gs pos="100000">
                  <a:srgbClr val="98D469"/>
                </a:gs>
              </a:gsLst>
              <a:lin ang="5400000" scaled="0"/>
            </a:gradFill>
            <a:ln w="7600" cap="flat">
              <a:solidFill>
                <a:srgbClr val="65AB31"/>
              </a:solidFill>
              <a:bevel/>
            </a:ln>
            <a:effectLst>
              <a:outerShdw blurRad="0" dist="21496" dir="2700000" algn="tl">
                <a:srgbClr val="BEBEBE">
                  <a:alpha val="5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Get more details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from customer</a:t>
              </a:r>
            </a:p>
          </p:txBody>
        </p:sp>
        <p:sp>
          <p:nvSpPr>
            <p:cNvPr id="433" name="Process"/>
            <p:cNvSpPr/>
            <p:nvPr/>
          </p:nvSpPr>
          <p:spPr>
            <a:xfrm>
              <a:off x="7072400" y="3508800"/>
              <a:ext cx="1003200" cy="456000"/>
            </a:xfrm>
            <a:custGeom>
              <a:avLst/>
              <a:gdLst>
                <a:gd name="connsiteX0" fmla="*/ 501600 w 1003200"/>
                <a:gd name="connsiteY0" fmla="*/ 456000 h 456000"/>
                <a:gd name="connsiteX1" fmla="*/ 501600 w 1003200"/>
                <a:gd name="connsiteY1" fmla="*/ 0 h 456000"/>
                <a:gd name="connsiteX2" fmla="*/ 1003200 w 1003200"/>
                <a:gd name="connsiteY2" fmla="*/ 228000 h 456000"/>
                <a:gd name="connsiteX3" fmla="*/ 0 w 1003200"/>
                <a:gd name="connsiteY3" fmla="*/ 228000 h 456000"/>
                <a:gd name="connsiteX4" fmla="*/ 501600 w 10032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200" h="456000">
                  <a:moveTo>
                    <a:pt x="1003200" y="456000"/>
                  </a:moveTo>
                  <a:lnTo>
                    <a:pt x="10032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1003200" y="456000"/>
                  </a:lnTo>
                  <a:close/>
                </a:path>
              </a:pathLst>
            </a:custGeom>
            <a:gradFill>
              <a:gsLst>
                <a:gs pos="0">
                  <a:srgbClr val="BBE19B"/>
                </a:gs>
                <a:gs pos="50000">
                  <a:srgbClr val="A8DB82"/>
                </a:gs>
                <a:gs pos="100000">
                  <a:srgbClr val="98D469"/>
                </a:gs>
              </a:gsLst>
              <a:lin ang="5400000" scaled="0"/>
            </a:gradFill>
            <a:ln w="7600" cap="flat">
              <a:solidFill>
                <a:srgbClr val="65AB31"/>
              </a:solidFill>
              <a:bevel/>
            </a:ln>
            <a:effectLst>
              <a:outerShdw blurRad="0" dist="21496" dir="2700000" algn="tl">
                <a:srgbClr val="BEBEBE">
                  <a:alpha val="5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Resolve solution</a:t>
              </a:r>
            </a:p>
          </p:txBody>
        </p:sp>
        <p:grpSp>
          <p:nvGrpSpPr>
            <p:cNvPr id="673" name="Group 673"/>
            <p:cNvGrpSpPr/>
            <p:nvPr/>
          </p:nvGrpSpPr>
          <p:grpSpPr>
            <a:xfrm rot="-5400000">
              <a:off x="7456200" y="4082600"/>
              <a:ext cx="235600" cy="0"/>
              <a:chOff x="7456200" y="4082600"/>
              <a:chExt cx="235600" cy="0"/>
            </a:xfrm>
          </p:grpSpPr>
          <p:sp>
            <p:nvSpPr>
              <p:cNvPr id="434" name="Line"/>
              <p:cNvSpPr/>
              <p:nvPr/>
            </p:nvSpPr>
            <p:spPr>
              <a:xfrm>
                <a:off x="7456200" y="4082600"/>
                <a:ext cx="235600" cy="0"/>
              </a:xfrm>
              <a:custGeom>
                <a:avLst/>
                <a:gdLst/>
                <a:ahLst/>
                <a:cxnLst/>
                <a:pathLst>
                  <a:path w="235600" h="0" fill="none">
                    <a:moveTo>
                      <a:pt x="-1" y="-1"/>
                    </a:moveTo>
                    <a:lnTo>
                      <a:pt x="235600" y="-1"/>
                    </a:lnTo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45454"/>
                </a:solidFill>
                <a:bevel/>
                <a:tailEnd type="triangle" w="med" len="med"/>
              </a:ln>
            </p:spPr>
          </p:sp>
          <p:sp>
            <p:nvSpPr>
              <p:cNvPr id="674" name="Text 674"/>
              <p:cNvSpPr txBox="1"/>
              <p:nvPr/>
            </p:nvSpPr>
            <p:spPr>
              <a:xfrm rot="5400000">
                <a:off x="7391599" y="4196599"/>
                <a:ext cx="28120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Yes</a:t>
                </a:r>
              </a:p>
            </p:txBody>
          </p:sp>
        </p:grpSp>
        <p:sp>
          <p:nvSpPr>
            <p:cNvPr id="435" name="Process"/>
            <p:cNvSpPr/>
            <p:nvPr/>
          </p:nvSpPr>
          <p:spPr>
            <a:xfrm>
              <a:off x="5316800" y="1616400"/>
              <a:ext cx="1003200" cy="456000"/>
            </a:xfrm>
            <a:custGeom>
              <a:avLst/>
              <a:gdLst>
                <a:gd name="connsiteX0" fmla="*/ 501600 w 1003200"/>
                <a:gd name="connsiteY0" fmla="*/ 456000 h 456000"/>
                <a:gd name="connsiteX1" fmla="*/ 501600 w 1003200"/>
                <a:gd name="connsiteY1" fmla="*/ 0 h 456000"/>
                <a:gd name="connsiteX2" fmla="*/ 1003200 w 1003200"/>
                <a:gd name="connsiteY2" fmla="*/ 228000 h 456000"/>
                <a:gd name="connsiteX3" fmla="*/ 0 w 1003200"/>
                <a:gd name="connsiteY3" fmla="*/ 228000 h 456000"/>
                <a:gd name="connsiteX4" fmla="*/ 501600 w 10032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200" h="456000">
                  <a:moveTo>
                    <a:pt x="1003200" y="456000"/>
                  </a:moveTo>
                  <a:lnTo>
                    <a:pt x="10032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1003200" y="456000"/>
                  </a:lnTo>
                  <a:close/>
                </a:path>
              </a:pathLst>
            </a:custGeom>
            <a:gradFill>
              <a:gsLst>
                <a:gs pos="0">
                  <a:srgbClr val="BBE19B"/>
                </a:gs>
                <a:gs pos="50000">
                  <a:srgbClr val="A8DB82"/>
                </a:gs>
                <a:gs pos="100000">
                  <a:srgbClr val="98D469"/>
                </a:gs>
              </a:gsLst>
              <a:lin ang="5400000" scaled="0"/>
            </a:gradFill>
            <a:ln w="7600" cap="flat">
              <a:solidFill>
                <a:srgbClr val="65AB31"/>
              </a:solidFill>
              <a:bevel/>
            </a:ln>
            <a:effectLst>
              <a:outerShdw blurRad="0" dist="21496" dir="2700000" algn="tl">
                <a:srgbClr val="BEBEBE">
                  <a:alpha val="5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More feedback</a:t>
              </a:r>
            </a:p>
          </p:txBody>
        </p:sp>
        <p:sp>
          <p:nvSpPr>
            <p:cNvPr id="437" name="Process"/>
            <p:cNvSpPr/>
            <p:nvPr/>
          </p:nvSpPr>
          <p:spPr>
            <a:xfrm>
              <a:off x="7072400" y="1920400"/>
              <a:ext cx="1003200" cy="456000"/>
            </a:xfrm>
            <a:custGeom>
              <a:avLst/>
              <a:gdLst>
                <a:gd name="connsiteX0" fmla="*/ 501600 w 1003200"/>
                <a:gd name="connsiteY0" fmla="*/ 456000 h 456000"/>
                <a:gd name="connsiteX1" fmla="*/ 501600 w 1003200"/>
                <a:gd name="connsiteY1" fmla="*/ 0 h 456000"/>
                <a:gd name="connsiteX2" fmla="*/ 1003200 w 1003200"/>
                <a:gd name="connsiteY2" fmla="*/ 228000 h 456000"/>
                <a:gd name="connsiteX3" fmla="*/ 0 w 1003200"/>
                <a:gd name="connsiteY3" fmla="*/ 228000 h 456000"/>
                <a:gd name="connsiteX4" fmla="*/ 501600 w 1003200"/>
                <a:gd name="connsiteY4" fmla="*/ 228000 h 4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200" h="456000">
                  <a:moveTo>
                    <a:pt x="1003200" y="456000"/>
                  </a:moveTo>
                  <a:lnTo>
                    <a:pt x="1003200" y="0"/>
                  </a:lnTo>
                  <a:lnTo>
                    <a:pt x="0" y="0"/>
                  </a:lnTo>
                  <a:lnTo>
                    <a:pt x="0" y="456000"/>
                  </a:lnTo>
                  <a:lnTo>
                    <a:pt x="1003200" y="456000"/>
                  </a:lnTo>
                  <a:close/>
                </a:path>
              </a:pathLst>
            </a:custGeom>
            <a:gradFill>
              <a:gsLst>
                <a:gs pos="0">
                  <a:srgbClr val="BBE19B"/>
                </a:gs>
                <a:gs pos="50000">
                  <a:srgbClr val="A8DB82"/>
                </a:gs>
                <a:gs pos="100000">
                  <a:srgbClr val="98D469"/>
                </a:gs>
              </a:gsLst>
              <a:lin ang="5400000" scaled="0"/>
            </a:gradFill>
            <a:ln w="7600" cap="flat">
              <a:solidFill>
                <a:srgbClr val="65AB31"/>
              </a:solidFill>
              <a:bevel/>
            </a:ln>
            <a:effectLst>
              <a:outerShdw blurRad="0" dist="21496" dir="2700000" algn="tl">
                <a:srgbClr val="BEBEBE">
                  <a:alpha val="5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Confirm with </a:t>
              </a:r>
              <a:r>
                <a:rPr sz="760">
                  <a:solidFill>
                    <a:srgbClr val="000000"/>
                  </a:solidFill>
                  <a:latin typeface="Arial"/>
                </a:rPr>
                <a:t>customer</a:t>
              </a:r>
            </a:p>
          </p:txBody>
        </p:sp>
        <p:sp>
          <p:nvSpPr>
            <p:cNvPr id="438" name="Terminator"/>
            <p:cNvSpPr/>
            <p:nvPr/>
          </p:nvSpPr>
          <p:spPr>
            <a:xfrm>
              <a:off x="7072400" y="1472000"/>
              <a:ext cx="1003200" cy="304000"/>
            </a:xfrm>
            <a:custGeom>
              <a:avLst/>
              <a:gdLst>
                <a:gd name="connsiteX0" fmla="*/ 501600 w 1003200"/>
                <a:gd name="connsiteY0" fmla="*/ 304000 h 304000"/>
                <a:gd name="connsiteX1" fmla="*/ 501600 w 1003200"/>
                <a:gd name="connsiteY1" fmla="*/ 0 h 304000"/>
                <a:gd name="connsiteX2" fmla="*/ 1003200 w 1003200"/>
                <a:gd name="connsiteY2" fmla="*/ 152000 h 304000"/>
                <a:gd name="connsiteX3" fmla="*/ 0 w 1003200"/>
                <a:gd name="connsiteY3" fmla="*/ 152000 h 304000"/>
                <a:gd name="connsiteX4" fmla="*/ 501600 w 1003200"/>
                <a:gd name="connsiteY4" fmla="*/ 152000 h 3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200" h="304000">
                  <a:moveTo>
                    <a:pt x="152000" y="304000"/>
                  </a:moveTo>
                  <a:lnTo>
                    <a:pt x="851200" y="304000"/>
                  </a:lnTo>
                  <a:cubicBezTo>
                    <a:pt x="935150" y="304000"/>
                    <a:pt x="1003200" y="235950"/>
                    <a:pt x="1003200" y="152000"/>
                  </a:cubicBezTo>
                  <a:cubicBezTo>
                    <a:pt x="1003200" y="68050"/>
                    <a:pt x="935150" y="0"/>
                    <a:pt x="851200" y="0"/>
                  </a:cubicBezTo>
                  <a:lnTo>
                    <a:pt x="152000" y="0"/>
                  </a:lnTo>
                  <a:cubicBezTo>
                    <a:pt x="68050" y="0"/>
                    <a:pt x="0" y="68050"/>
                    <a:pt x="0" y="152000"/>
                  </a:cubicBezTo>
                  <a:cubicBezTo>
                    <a:pt x="0" y="235950"/>
                    <a:pt x="68050" y="304000"/>
                    <a:pt x="152000" y="304000"/>
                  </a:cubicBezTo>
                  <a:close/>
                </a:path>
              </a:pathLst>
            </a:custGeom>
            <a:gradFill>
              <a:gsLst>
                <a:gs pos="0">
                  <a:srgbClr val="FFB469"/>
                </a:gs>
                <a:gs pos="50000">
                  <a:srgbClr val="FFA142"/>
                </a:gs>
                <a:gs pos="100000">
                  <a:srgbClr val="FF8E1C"/>
                </a:gs>
              </a:gsLst>
              <a:lin ang="5400000" scaled="0"/>
            </a:gradFill>
            <a:ln w="7600" cap="flat">
              <a:solidFill>
                <a:srgbClr val="BF6000"/>
              </a:solidFill>
              <a:bevel/>
            </a:ln>
            <a:effectLst>
              <a:outerShdw blurRad="0" dist="21496" dir="2700000" algn="tl">
                <a:srgbClr val="BEBEBE">
                  <a:alpha val="5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Finished</a:t>
              </a:r>
            </a:p>
          </p:txBody>
        </p:sp>
        <p:cxnSp>
          <p:nvCxnSpPr>
            <p:cNvPr id="439" name="Line"/>
            <p:cNvCxnSpPr>
              <a:stCxn id="437" idx="1"/>
              <a:endCxn id="438" idx="0"/>
            </p:cNvCxnSpPr>
            <p:nvPr/>
          </p:nvCxnSpPr>
          <p:spPr>
            <a:xfrm rot="-5400000">
              <a:off x="7501800" y="1848200"/>
              <a:ext cx="1444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cxnSp>
          <p:nvCxnSpPr>
            <p:cNvPr id="440" name="Line"/>
            <p:cNvCxnSpPr>
              <a:stCxn id="433" idx="1"/>
              <a:endCxn id="437" idx="0"/>
            </p:cNvCxnSpPr>
            <p:nvPr/>
          </p:nvCxnSpPr>
          <p:spPr>
            <a:xfrm rot="-5400000">
              <a:off x="7007800" y="2942600"/>
              <a:ext cx="1132400" cy="0"/>
            </a:xfrm>
            <a:prstGeom prst="line">
              <a:avLst/>
            </a:prstGeom>
            <a:ln w="7600" cap="flat">
              <a:solidFill>
                <a:srgbClr val="545454"/>
              </a:solidFill>
              <a:bevel/>
              <a:tailEnd type="triangle" w="med" len="med"/>
            </a:ln>
          </p:spPr>
        </p:cxnSp>
        <p:sp>
          <p:nvSpPr>
            <p:cNvPr id="274" name="Title 3"/>
            <p:cNvSpPr/>
            <p:nvPr/>
          </p:nvSpPr>
          <p:spPr>
            <a:xfrm>
              <a:off x="696000" y="940000"/>
              <a:ext cx="7752000" cy="418000"/>
            </a:xfrm>
            <a:custGeom>
              <a:avLst/>
              <a:gdLst/>
              <a:ahLst/>
              <a:cxnLst/>
              <a:rect l="l" t="t" r="r" b="b"/>
              <a:pathLst>
                <a:path w="7752000" h="418000">
                  <a:moveTo>
                    <a:pt x="0" y="0"/>
                  </a:moveTo>
                  <a:lnTo>
                    <a:pt x="7752000" y="0"/>
                  </a:lnTo>
                  <a:lnTo>
                    <a:pt x="7752000" y="418000"/>
                  </a:lnTo>
                  <a:lnTo>
                    <a:pt x="0" y="4180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99D5EE"/>
                </a:gs>
                <a:gs pos="50000">
                  <a:srgbClr val="9FD8EF"/>
                </a:gs>
                <a:gs pos="100000">
                  <a:srgbClr val="93D3ED"/>
                </a:gs>
              </a:gsLst>
              <a:lin ang="5400000" scaled="0"/>
            </a:gradFill>
            <a:ln w="7600" cap="flat">
              <a:solidFill>
                <a:srgbClr val="57BBE3"/>
              </a:solidFill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1064" b="1">
                  <a:solidFill>
                    <a:srgbClr val="404040"/>
                  </a:solidFill>
                  <a:latin typeface="Arial"/>
                </a:rPr>
                <a:t>Software Service Cross-Functional Process</a:t>
              </a:r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2013-12-01T22:01:52Z</dcterms:created>
  <dcterms:modified xsi:type="dcterms:W3CDTF">2013-12-01T22:01:52Z</dcterms:modified>
</cp:coreProperties>
</file>