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ableStyles" Target="tableStyles.xml"/><Relationship Id="rId3" Type="http://schemas.openxmlformats.org/officeDocument/2006/relationships/theme" Target="theme/theme1.xml"/><Relationship Id="rId4" Type="http://schemas.openxmlformats.org/officeDocument/2006/relationships/viewProps" Target="viewProps.xml"/><Relationship Id="rId5" Type="http://schemas.openxmlformats.org/officeDocument/2006/relationships/presProps" Target="presProps.xml"/><Relationship Id="rId6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1" id="10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93" name="Group1893"/>
          <p:cNvGrpSpPr/>
          <p:nvPr/>
        </p:nvGrpSpPr>
        <p:grpSpPr>
          <a:xfrm>
            <a:off x="342600" y="816263"/>
            <a:ext cx="8458800" cy="5225475"/>
            <a:chOff x="342600" y="816263"/>
            <a:chExt cx="8458800" cy="5225475"/>
          </a:xfrm>
        </p:grpSpPr>
        <p:grpSp>
          <p:nvGrpSpPr>
            <p:cNvPr id="158" name="Multi-Style List"/>
            <p:cNvGrpSpPr/>
            <p:nvPr/>
          </p:nvGrpSpPr>
          <p:grpSpPr>
            <a:xfrm>
              <a:off x="1346811" y="828138"/>
              <a:ext cx="2188800" cy="349600"/>
              <a:chOff x="1346811" y="828138"/>
              <a:chExt cx="2188800" cy="349600"/>
            </a:xfrm>
          </p:grpSpPr>
          <p:sp>
            <p:nvSpPr>
              <p:cNvPr id="159" name=""/>
              <p:cNvSpPr/>
              <p:nvPr/>
            </p:nvSpPr>
            <p:spPr>
              <a:xfrm>
                <a:off x="1346811" y="828138"/>
                <a:ext cx="2188800" cy="349600"/>
              </a:xfrm>
              <a:custGeom>
                <a:avLst/>
                <a:gdLst>
                  <a:gd name="rtl" fmla="*/ 30400 w 2188800"/>
                  <a:gd name="rtt" fmla="*/ 30400 h 349600"/>
                  <a:gd name="rtr" fmla="*/ 2158400 w 2188800"/>
                  <a:gd name="rtb" fmla="*/ 319200 h 349600"/>
                </a:gdLst>
                <a:ahLst/>
                <a:cxnLst/>
                <a:rect l="rtl" t="rtt" r="rtr" b="rtb"/>
                <a:pathLst>
                  <a:path w="2188800" h="349600">
                    <a:moveTo>
                      <a:pt x="174800" y="349600"/>
                    </a:moveTo>
                    <a:lnTo>
                      <a:pt x="2014000" y="349600"/>
                    </a:lnTo>
                    <a:cubicBezTo>
                      <a:pt x="2110543" y="349600"/>
                      <a:pt x="2188800" y="271342"/>
                      <a:pt x="2188800" y="174800"/>
                    </a:cubicBezTo>
                    <a:cubicBezTo>
                      <a:pt x="2188800" y="78258"/>
                      <a:pt x="2110543" y="0"/>
                      <a:pt x="2014000" y="0"/>
                    </a:cubicBezTo>
                    <a:lnTo>
                      <a:pt x="174800" y="0"/>
                    </a:lnTo>
                    <a:cubicBezTo>
                      <a:pt x="78258" y="0"/>
                      <a:pt x="0" y="78258"/>
                      <a:pt x="0" y="174800"/>
                    </a:cubicBezTo>
                    <a:cubicBezTo>
                      <a:pt x="0" y="271342"/>
                      <a:pt x="78258" y="349600"/>
                      <a:pt x="174800" y="349600"/>
                    </a:cubicBezTo>
                    <a:close/>
                  </a:path>
                </a:pathLst>
              </a:custGeom>
              <a:gradFill>
                <a:gsLst>
                  <a:gs pos="0">
                    <a:srgbClr val="93B7D4"/>
                  </a:gs>
                  <a:gs pos="100000">
                    <a:srgbClr val="508ABA"/>
                  </a:gs>
                </a:gsLst>
                <a:lin ang="5400000" scaled="0"/>
              </a:gradFill>
              <a:ln w="7600" cap="flat">
                <a:solidFill>
                  <a:srgbClr val="437BA9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Client management tool</a:t>
                </a:r>
              </a:p>
            </p:txBody>
          </p:sp>
          <p:sp>
            <p:nvSpPr>
              <p:cNvPr id="160" name=""/>
              <p:cNvSpPr/>
              <p:nvPr/>
            </p:nvSpPr>
            <p:spPr>
              <a:xfrm>
                <a:off x="852811" y="1360137"/>
                <a:ext cx="2188800" cy="349600"/>
              </a:xfrm>
              <a:custGeom>
                <a:avLst/>
                <a:gdLst>
                  <a:gd name="rtl" fmla="*/ 30400 w 2188800"/>
                  <a:gd name="rtt" fmla="*/ 30400 h 349600"/>
                  <a:gd name="rtr" fmla="*/ 2158400 w 2188800"/>
                  <a:gd name="rtb" fmla="*/ 319200 h 349600"/>
                </a:gdLst>
                <a:ahLst/>
                <a:cxnLst/>
                <a:rect l="rtl" t="rtt" r="rtr" b="rtb"/>
                <a:pathLst>
                  <a:path w="2188800" h="349600">
                    <a:moveTo>
                      <a:pt x="174800" y="349600"/>
                    </a:moveTo>
                    <a:lnTo>
                      <a:pt x="2014000" y="349600"/>
                    </a:lnTo>
                    <a:cubicBezTo>
                      <a:pt x="2110543" y="349600"/>
                      <a:pt x="2188800" y="271342"/>
                      <a:pt x="2188800" y="174800"/>
                    </a:cubicBezTo>
                    <a:cubicBezTo>
                      <a:pt x="2188800" y="78258"/>
                      <a:pt x="2110543" y="0"/>
                      <a:pt x="2014000" y="0"/>
                    </a:cubicBezTo>
                    <a:lnTo>
                      <a:pt x="174800" y="0"/>
                    </a:lnTo>
                    <a:cubicBezTo>
                      <a:pt x="78258" y="0"/>
                      <a:pt x="0" y="78258"/>
                      <a:pt x="0" y="174800"/>
                    </a:cubicBezTo>
                    <a:cubicBezTo>
                      <a:pt x="0" y="271342"/>
                      <a:pt x="78258" y="349600"/>
                      <a:pt x="174800" y="349600"/>
                    </a:cubicBezTo>
                    <a:close/>
                  </a:path>
                </a:pathLst>
              </a:custGeom>
              <a:gradFill>
                <a:gsLst>
                  <a:gs pos="0">
                    <a:srgbClr val="93B7D4"/>
                  </a:gs>
                  <a:gs pos="100000">
                    <a:srgbClr val="508ABA"/>
                  </a:gs>
                </a:gsLst>
                <a:lin ang="5400000" scaled="0"/>
              </a:gradFill>
              <a:ln w="7600" cap="flat">
                <a:solidFill>
                  <a:srgbClr val="437BA9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Auxiliary Tools</a:t>
                </a:r>
              </a:p>
            </p:txBody>
          </p:sp>
          <p:sp>
            <p:nvSpPr>
              <p:cNvPr id="161" name=""/>
              <p:cNvSpPr/>
              <p:nvPr/>
            </p:nvSpPr>
            <p:spPr>
              <a:xfrm>
                <a:off x="358811" y="1892137"/>
                <a:ext cx="2188800" cy="349600"/>
              </a:xfrm>
              <a:custGeom>
                <a:avLst/>
                <a:gdLst>
                  <a:gd name="rtl" fmla="*/ 30400 w 2188800"/>
                  <a:gd name="rtt" fmla="*/ 30400 h 349600"/>
                  <a:gd name="rtr" fmla="*/ 2158400 w 2188800"/>
                  <a:gd name="rtb" fmla="*/ 319200 h 349600"/>
                </a:gdLst>
                <a:ahLst/>
                <a:cxnLst/>
                <a:rect l="rtl" t="rtt" r="rtr" b="rtb"/>
                <a:pathLst>
                  <a:path w="2188800" h="349600">
                    <a:moveTo>
                      <a:pt x="174800" y="349600"/>
                    </a:moveTo>
                    <a:lnTo>
                      <a:pt x="2014000" y="349600"/>
                    </a:lnTo>
                    <a:cubicBezTo>
                      <a:pt x="2110543" y="349600"/>
                      <a:pt x="2188800" y="271342"/>
                      <a:pt x="2188800" y="174800"/>
                    </a:cubicBezTo>
                    <a:cubicBezTo>
                      <a:pt x="2188800" y="78258"/>
                      <a:pt x="2110543" y="0"/>
                      <a:pt x="2014000" y="0"/>
                    </a:cubicBezTo>
                    <a:lnTo>
                      <a:pt x="174800" y="0"/>
                    </a:lnTo>
                    <a:cubicBezTo>
                      <a:pt x="78258" y="0"/>
                      <a:pt x="0" y="78258"/>
                      <a:pt x="0" y="174800"/>
                    </a:cubicBezTo>
                    <a:cubicBezTo>
                      <a:pt x="0" y="271342"/>
                      <a:pt x="78258" y="349600"/>
                      <a:pt x="174800" y="349600"/>
                    </a:cubicBezTo>
                    <a:close/>
                  </a:path>
                </a:pathLst>
              </a:custGeom>
              <a:gradFill>
                <a:gsLst>
                  <a:gs pos="0">
                    <a:srgbClr val="93B7D4"/>
                  </a:gs>
                  <a:gs pos="100000">
                    <a:srgbClr val="508ABA"/>
                  </a:gs>
                </a:gsLst>
                <a:lin ang="5400000" scaled="0"/>
              </a:gradFill>
              <a:ln w="7600" cap="flat">
                <a:solidFill>
                  <a:srgbClr val="437BA9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Process modeling tools</a:t>
                </a:r>
              </a:p>
            </p:txBody>
          </p:sp>
        </p:grpSp>
        <p:grpSp>
          <p:nvGrpSpPr>
            <p:cNvPr id="164" name="Circle"/>
            <p:cNvGrpSpPr/>
            <p:nvPr/>
          </p:nvGrpSpPr>
          <p:grpSpPr>
            <a:xfrm>
              <a:off x="2494373" y="1063699"/>
              <a:ext cx="4129619" cy="4129619"/>
              <a:chOff x="2494373" y="1063699"/>
              <a:chExt cx="4129619" cy="4129619"/>
            </a:xfrm>
          </p:grpSpPr>
          <p:sp>
            <p:nvSpPr>
              <p:cNvPr id="165" name="ArcArrow"/>
              <p:cNvSpPr/>
              <p:nvPr/>
            </p:nvSpPr>
            <p:spPr>
              <a:xfrm>
                <a:off x="2494373" y="1063699"/>
                <a:ext cx="4129619" cy="4129619"/>
              </a:xfrm>
              <a:custGeom>
                <a:avLst/>
                <a:gdLst>
                  <a:gd name="rtl" fmla="*/ 1149006 w 4129619"/>
                  <a:gd name="rtt" fmla="*/ 3799103 h 4129619"/>
                  <a:gd name="rtr" fmla="*/ 2980606 w 4129619"/>
                  <a:gd name="rtb" fmla="*/ 4057503 h 4129619"/>
                </a:gdLst>
                <a:ahLst/>
                <a:cxnLst/>
                <a:rect l="rtl" t="rtt" r="rtr" b="rtb"/>
                <a:pathLst>
                  <a:path w="4129619" h="4129619">
                    <a:moveTo>
                      <a:pt x="4034050" y="2685711"/>
                    </a:moveTo>
                    <a:arcTo wR="2064806" hR="2064806" stAng="1050000" swAng="8700000"/>
                    <a:lnTo>
                      <a:pt x="438411" y="2577608"/>
                    </a:lnTo>
                    <a:arcTo wR="1705326" hR="1705326" stAng="9750000" swAng="-3750000"/>
                    <a:lnTo>
                      <a:pt x="2064806" y="3618132"/>
                    </a:lnTo>
                    <a:lnTo>
                      <a:pt x="2360932" y="3744224"/>
                    </a:lnTo>
                    <a:arcTo wR="1705326" hR="1705326" stAng="4800000" swAng="-3750000"/>
                    <a:close/>
                  </a:path>
                </a:pathLst>
              </a:custGeom>
              <a:solidFill>
                <a:srgbClr val="20B2AA"/>
              </a:solidFill>
              <a:ln w="15200" cap="flat">
                <a:solidFill>
                  <a:srgbClr val="FFFFF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General API(Java</a:t>
                </a:r>
                <a:r>
                  <a:rPr sz="760">
                    <a:solidFill>
                      <a:srgbClr val="FFFFFF"/>
                    </a:solidFill>
                    <a:latin typeface="Arial"/>
                  </a:rPr>
                  <a:t>、</a:t>
                </a:r>
                <a:r>
                  <a:rPr sz="760">
                    <a:solidFill>
                      <a:srgbClr val="FFFFFF"/>
                    </a:solidFill>
                    <a:latin typeface="Arial"/>
                  </a:rPr>
                  <a:t>VB</a:t>
                </a:r>
                <a:r>
                  <a:rPr sz="760">
                    <a:solidFill>
                      <a:srgbClr val="FFFFFF"/>
                    </a:solidFill>
                    <a:latin typeface="Arial"/>
                  </a:rPr>
                  <a:t>、</a:t>
                </a:r>
                <a:r>
                  <a:rPr sz="760">
                    <a:solidFill>
                      <a:srgbClr val="FFFFFF"/>
                    </a:solidFill>
                    <a:latin typeface="Arial"/>
                  </a:rPr>
                  <a:t>Delphi...)News </a:t>
                </a:r>
              </a:p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server(Email</a:t>
                </a:r>
                <a:r>
                  <a:rPr sz="760">
                    <a:solidFill>
                      <a:srgbClr val="FFFFFF"/>
                    </a:solidFill>
                    <a:latin typeface="Arial"/>
                  </a:rPr>
                  <a:t>、</a:t>
                </a:r>
                <a:r>
                  <a:rPr sz="760">
                    <a:solidFill>
                      <a:srgbClr val="FFFFFF"/>
                    </a:solidFill>
                    <a:latin typeface="Arial"/>
                  </a:rPr>
                  <a:t>MSN..)</a:t>
                </a:r>
              </a:p>
            </p:txBody>
          </p:sp>
          <p:sp>
            <p:nvSpPr>
              <p:cNvPr id="166" name="ArcArrow"/>
              <p:cNvSpPr/>
              <p:nvPr/>
            </p:nvSpPr>
            <p:spPr>
              <a:xfrm>
                <a:off x="2494373" y="1063699"/>
                <a:ext cx="4129619" cy="4129619"/>
              </a:xfrm>
              <a:custGeom>
                <a:avLst/>
                <a:gdLst>
                  <a:gd name="rtl" fmla="*/ 1358006 w 4129619"/>
                  <a:gd name="rtt" fmla="*/ 140510 h 4129619"/>
                  <a:gd name="rtr" fmla="*/ 2771606 w 4129619"/>
                  <a:gd name="rtb" fmla="*/ 262110 h 4129619"/>
                </a:gdLst>
                <a:ahLst/>
                <a:cxnLst/>
                <a:rect l="rtl" t="rtt" r="rtr" b="rtb"/>
                <a:pathLst>
                  <a:path w="4129619" h="4129619">
                    <a:moveTo>
                      <a:pt x="95565" y="1443909"/>
                    </a:moveTo>
                    <a:arcTo wR="2064806" hR="2064806" stAng="11850000" swAng="8700000"/>
                    <a:lnTo>
                      <a:pt x="3691206" y="1552004"/>
                    </a:lnTo>
                    <a:arcTo wR="1705326" hR="1705326" stAng="20550000" swAng="-3750000"/>
                    <a:lnTo>
                      <a:pt x="2064806" y="511483"/>
                    </a:lnTo>
                    <a:lnTo>
                      <a:pt x="1768680" y="385391"/>
                    </a:lnTo>
                    <a:arcTo wR="1705326" hR="1705326" stAng="15600000" swAng="-3750000"/>
                    <a:close/>
                  </a:path>
                </a:pathLst>
              </a:custGeom>
              <a:solidFill>
                <a:srgbClr val="6598C2"/>
              </a:solidFill>
              <a:ln w="15200" cap="flat">
                <a:solidFill>
                  <a:srgbClr val="FFFFF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Resource management server</a:t>
                </a:r>
              </a:p>
            </p:txBody>
          </p:sp>
        </p:grpSp>
        <p:grpSp>
          <p:nvGrpSpPr>
            <p:cNvPr id="168" name="Multi-Style List"/>
            <p:cNvGrpSpPr/>
            <p:nvPr/>
          </p:nvGrpSpPr>
          <p:grpSpPr>
            <a:xfrm>
              <a:off x="5609400" y="823568"/>
              <a:ext cx="2188800" cy="358738"/>
              <a:chOff x="5609400" y="823568"/>
              <a:chExt cx="2188800" cy="358738"/>
            </a:xfrm>
          </p:grpSpPr>
          <p:sp>
            <p:nvSpPr>
              <p:cNvPr id="169" name=""/>
              <p:cNvSpPr/>
              <p:nvPr/>
            </p:nvSpPr>
            <p:spPr>
              <a:xfrm>
                <a:off x="5609400" y="823568"/>
                <a:ext cx="2188800" cy="358738"/>
              </a:xfrm>
              <a:custGeom>
                <a:avLst/>
                <a:gdLst>
                  <a:gd name="rtl" fmla="*/ 30400 w 2188800"/>
                  <a:gd name="rtt" fmla="*/ 30400 h 358738"/>
                  <a:gd name="rtr" fmla="*/ 2158400 w 2188800"/>
                  <a:gd name="rtb" fmla="*/ 328338 h 358738"/>
                </a:gdLst>
                <a:ahLst/>
                <a:cxnLst/>
                <a:rect l="rtl" t="rtt" r="rtr" b="rtb"/>
                <a:pathLst>
                  <a:path w="2188800" h="358738">
                    <a:moveTo>
                      <a:pt x="179369" y="358738"/>
                    </a:moveTo>
                    <a:lnTo>
                      <a:pt x="2009432" y="358738"/>
                    </a:lnTo>
                    <a:cubicBezTo>
                      <a:pt x="2108498" y="358738"/>
                      <a:pt x="2188800" y="278434"/>
                      <a:pt x="2188800" y="179369"/>
                    </a:cubicBezTo>
                    <a:cubicBezTo>
                      <a:pt x="2188800" y="80304"/>
                      <a:pt x="2108498" y="0"/>
                      <a:pt x="2009432" y="0"/>
                    </a:cubicBezTo>
                    <a:lnTo>
                      <a:pt x="179369" y="0"/>
                    </a:lnTo>
                    <a:cubicBezTo>
                      <a:pt x="80304" y="0"/>
                      <a:pt x="0" y="80304"/>
                      <a:pt x="0" y="179369"/>
                    </a:cubicBezTo>
                    <a:cubicBezTo>
                      <a:pt x="0" y="278434"/>
                      <a:pt x="80304" y="358738"/>
                      <a:pt x="179369" y="358738"/>
                    </a:cubicBezTo>
                    <a:close/>
                  </a:path>
                </a:pathLst>
              </a:custGeom>
              <a:gradFill>
                <a:gsLst>
                  <a:gs pos="0">
                    <a:srgbClr val="93B7D4"/>
                  </a:gs>
                  <a:gs pos="100000">
                    <a:srgbClr val="508ABA"/>
                  </a:gs>
                </a:gsLst>
                <a:lin ang="5400000" scaled="0"/>
              </a:gradFill>
              <a:ln w="7600" cap="flat">
                <a:solidFill>
                  <a:srgbClr val="437BA9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Enterprise Application Development </a:t>
                </a:r>
                <a:r>
                  <a:rPr sz="760">
                    <a:solidFill>
                      <a:srgbClr val="FFFFFF"/>
                    </a:solidFill>
                    <a:latin typeface="Arial"/>
                  </a:rPr>
                  <a:t>Framework </a:t>
                </a:r>
              </a:p>
            </p:txBody>
          </p:sp>
          <p:sp>
            <p:nvSpPr>
              <p:cNvPr id="170" name=""/>
              <p:cNvSpPr/>
              <p:nvPr/>
            </p:nvSpPr>
            <p:spPr>
              <a:xfrm>
                <a:off x="6103400" y="1364707"/>
                <a:ext cx="2188800" cy="358738"/>
              </a:xfrm>
              <a:custGeom>
                <a:avLst/>
                <a:gdLst>
                  <a:gd name="rtl" fmla="*/ 30400 w 2188800"/>
                  <a:gd name="rtt" fmla="*/ 30400 h 358738"/>
                  <a:gd name="rtr" fmla="*/ 2158400 w 2188800"/>
                  <a:gd name="rtb" fmla="*/ 328338 h 358738"/>
                </a:gdLst>
                <a:ahLst/>
                <a:cxnLst/>
                <a:rect l="rtl" t="rtt" r="rtr" b="rtb"/>
                <a:pathLst>
                  <a:path w="2188800" h="358738">
                    <a:moveTo>
                      <a:pt x="179369" y="358738"/>
                    </a:moveTo>
                    <a:lnTo>
                      <a:pt x="2009432" y="358738"/>
                    </a:lnTo>
                    <a:cubicBezTo>
                      <a:pt x="2108498" y="358738"/>
                      <a:pt x="2188800" y="278434"/>
                      <a:pt x="2188800" y="179369"/>
                    </a:cubicBezTo>
                    <a:cubicBezTo>
                      <a:pt x="2188800" y="80304"/>
                      <a:pt x="2108498" y="0"/>
                      <a:pt x="2009432" y="0"/>
                    </a:cubicBezTo>
                    <a:lnTo>
                      <a:pt x="179369" y="0"/>
                    </a:lnTo>
                    <a:cubicBezTo>
                      <a:pt x="80304" y="0"/>
                      <a:pt x="0" y="80304"/>
                      <a:pt x="0" y="179369"/>
                    </a:cubicBezTo>
                    <a:cubicBezTo>
                      <a:pt x="0" y="278434"/>
                      <a:pt x="80304" y="358738"/>
                      <a:pt x="179369" y="358738"/>
                    </a:cubicBezTo>
                    <a:close/>
                  </a:path>
                </a:pathLst>
              </a:custGeom>
              <a:gradFill>
                <a:gsLst>
                  <a:gs pos="0">
                    <a:srgbClr val="93B7D4"/>
                  </a:gs>
                  <a:gs pos="100000">
                    <a:srgbClr val="508ABA"/>
                  </a:gs>
                </a:gsLst>
                <a:lin ang="5400000" scaled="0"/>
              </a:gradFill>
              <a:ln w="7600" cap="flat">
                <a:solidFill>
                  <a:srgbClr val="437BA9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Enterprise Messaging Platform</a:t>
                </a:r>
              </a:p>
            </p:txBody>
          </p:sp>
          <p:sp>
            <p:nvSpPr>
              <p:cNvPr id="171" name=""/>
              <p:cNvSpPr/>
              <p:nvPr/>
            </p:nvSpPr>
            <p:spPr>
              <a:xfrm>
                <a:off x="6597400" y="1905845"/>
                <a:ext cx="2188800" cy="358738"/>
              </a:xfrm>
              <a:custGeom>
                <a:avLst/>
                <a:gdLst>
                  <a:gd name="rtl" fmla="*/ 30400 w 2188800"/>
                  <a:gd name="rtt" fmla="*/ 30400 h 358738"/>
                  <a:gd name="rtr" fmla="*/ 2158400 w 2188800"/>
                  <a:gd name="rtb" fmla="*/ 328338 h 358738"/>
                </a:gdLst>
                <a:ahLst/>
                <a:cxnLst/>
                <a:rect l="rtl" t="rtt" r="rtr" b="rtb"/>
                <a:pathLst>
                  <a:path w="2188800" h="358738">
                    <a:moveTo>
                      <a:pt x="179369" y="358738"/>
                    </a:moveTo>
                    <a:lnTo>
                      <a:pt x="2009432" y="358738"/>
                    </a:lnTo>
                    <a:cubicBezTo>
                      <a:pt x="2108498" y="358738"/>
                      <a:pt x="2188800" y="278434"/>
                      <a:pt x="2188800" y="179369"/>
                    </a:cubicBezTo>
                    <a:cubicBezTo>
                      <a:pt x="2188800" y="80304"/>
                      <a:pt x="2108498" y="0"/>
                      <a:pt x="2009432" y="0"/>
                    </a:cubicBezTo>
                    <a:lnTo>
                      <a:pt x="179369" y="0"/>
                    </a:lnTo>
                    <a:cubicBezTo>
                      <a:pt x="80304" y="0"/>
                      <a:pt x="0" y="80304"/>
                      <a:pt x="0" y="179369"/>
                    </a:cubicBezTo>
                    <a:cubicBezTo>
                      <a:pt x="0" y="278434"/>
                      <a:pt x="80304" y="358738"/>
                      <a:pt x="179369" y="358738"/>
                    </a:cubicBezTo>
                    <a:close/>
                  </a:path>
                </a:pathLst>
              </a:custGeom>
              <a:gradFill>
                <a:gsLst>
                  <a:gs pos="0">
                    <a:srgbClr val="93B7D4"/>
                  </a:gs>
                  <a:gs pos="100000">
                    <a:srgbClr val="508ABA"/>
                  </a:gs>
                </a:gsLst>
                <a:lin ang="5400000" scaled="0"/>
              </a:gradFill>
              <a:ln w="7600" cap="flat">
                <a:solidFill>
                  <a:srgbClr val="437BA9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Migration Tool</a:t>
                </a:r>
              </a:p>
            </p:txBody>
          </p:sp>
        </p:grpSp>
        <p:grpSp>
          <p:nvGrpSpPr>
            <p:cNvPr id="172" name="Multi-Style List"/>
            <p:cNvGrpSpPr/>
            <p:nvPr/>
          </p:nvGrpSpPr>
          <p:grpSpPr>
            <a:xfrm>
              <a:off x="350200" y="3988201"/>
              <a:ext cx="2188800" cy="358738"/>
              <a:chOff x="350200" y="3988201"/>
              <a:chExt cx="2188800" cy="358738"/>
            </a:xfrm>
          </p:grpSpPr>
          <p:sp>
            <p:nvSpPr>
              <p:cNvPr id="173" name=""/>
              <p:cNvSpPr/>
              <p:nvPr/>
            </p:nvSpPr>
            <p:spPr>
              <a:xfrm>
                <a:off x="350200" y="3988201"/>
                <a:ext cx="2188800" cy="358738"/>
              </a:xfrm>
              <a:custGeom>
                <a:avLst/>
                <a:gdLst>
                  <a:gd name="rtl" fmla="*/ 30400 w 2188800"/>
                  <a:gd name="rtt" fmla="*/ 30400 h 358738"/>
                  <a:gd name="rtr" fmla="*/ 2158400 w 2188800"/>
                  <a:gd name="rtb" fmla="*/ 328338 h 358738"/>
                </a:gdLst>
                <a:ahLst/>
                <a:cxnLst/>
                <a:rect l="rtl" t="rtt" r="rtr" b="rtb"/>
                <a:pathLst>
                  <a:path w="2188800" h="358738">
                    <a:moveTo>
                      <a:pt x="179369" y="358738"/>
                    </a:moveTo>
                    <a:lnTo>
                      <a:pt x="2009432" y="358738"/>
                    </a:lnTo>
                    <a:cubicBezTo>
                      <a:pt x="2108498" y="358738"/>
                      <a:pt x="2188800" y="278434"/>
                      <a:pt x="2188800" y="179369"/>
                    </a:cubicBezTo>
                    <a:cubicBezTo>
                      <a:pt x="2188800" y="80304"/>
                      <a:pt x="2108498" y="0"/>
                      <a:pt x="2009432" y="0"/>
                    </a:cubicBezTo>
                    <a:lnTo>
                      <a:pt x="179369" y="0"/>
                    </a:lnTo>
                    <a:cubicBezTo>
                      <a:pt x="80304" y="0"/>
                      <a:pt x="0" y="80304"/>
                      <a:pt x="0" y="179369"/>
                    </a:cubicBezTo>
                    <a:cubicBezTo>
                      <a:pt x="0" y="278434"/>
                      <a:pt x="80304" y="358738"/>
                      <a:pt x="179369" y="358738"/>
                    </a:cubicBezTo>
                    <a:close/>
                  </a:path>
                </a:pathLst>
              </a:custGeom>
              <a:gradFill>
                <a:gsLst>
                  <a:gs pos="0">
                    <a:srgbClr val="63C9C3"/>
                  </a:gs>
                  <a:gs pos="100000">
                    <a:srgbClr val="1DA099"/>
                  </a:gs>
                </a:gsLst>
                <a:lin ang="5400000" scaled="0"/>
              </a:gradFill>
              <a:ln w="7600" cap="flat">
                <a:solidFill>
                  <a:srgbClr val="1A8E88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C / S Client</a:t>
                </a:r>
              </a:p>
            </p:txBody>
          </p:sp>
          <p:sp>
            <p:nvSpPr>
              <p:cNvPr id="174" name=""/>
              <p:cNvSpPr/>
              <p:nvPr/>
            </p:nvSpPr>
            <p:spPr>
              <a:xfrm>
                <a:off x="844200" y="4529339"/>
                <a:ext cx="2188800" cy="358738"/>
              </a:xfrm>
              <a:custGeom>
                <a:avLst/>
                <a:gdLst>
                  <a:gd name="rtl" fmla="*/ 30400 w 2188800"/>
                  <a:gd name="rtt" fmla="*/ 30400 h 358738"/>
                  <a:gd name="rtr" fmla="*/ 2158400 w 2188800"/>
                  <a:gd name="rtb" fmla="*/ 328338 h 358738"/>
                </a:gdLst>
                <a:ahLst/>
                <a:cxnLst/>
                <a:rect l="rtl" t="rtt" r="rtr" b="rtb"/>
                <a:pathLst>
                  <a:path w="2188800" h="358738">
                    <a:moveTo>
                      <a:pt x="179369" y="358738"/>
                    </a:moveTo>
                    <a:lnTo>
                      <a:pt x="2009432" y="358738"/>
                    </a:lnTo>
                    <a:cubicBezTo>
                      <a:pt x="2108498" y="358738"/>
                      <a:pt x="2188800" y="278434"/>
                      <a:pt x="2188800" y="179369"/>
                    </a:cubicBezTo>
                    <a:cubicBezTo>
                      <a:pt x="2188800" y="80304"/>
                      <a:pt x="2108498" y="0"/>
                      <a:pt x="2009432" y="0"/>
                    </a:cubicBezTo>
                    <a:lnTo>
                      <a:pt x="179369" y="0"/>
                    </a:lnTo>
                    <a:cubicBezTo>
                      <a:pt x="80304" y="0"/>
                      <a:pt x="0" y="80304"/>
                      <a:pt x="0" y="179369"/>
                    </a:cubicBezTo>
                    <a:cubicBezTo>
                      <a:pt x="0" y="278434"/>
                      <a:pt x="80304" y="358738"/>
                      <a:pt x="179369" y="358738"/>
                    </a:cubicBezTo>
                    <a:close/>
                  </a:path>
                </a:pathLst>
              </a:custGeom>
              <a:gradFill>
                <a:gsLst>
                  <a:gs pos="0">
                    <a:srgbClr val="63C9C3"/>
                  </a:gs>
                  <a:gs pos="100000">
                    <a:srgbClr val="1DA099"/>
                  </a:gs>
                </a:gsLst>
                <a:lin ang="5400000" scaled="0"/>
              </a:gradFill>
              <a:ln w="7600" cap="flat">
                <a:solidFill>
                  <a:srgbClr val="1A8E88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B / S Client</a:t>
                </a:r>
              </a:p>
            </p:txBody>
          </p:sp>
          <p:sp>
            <p:nvSpPr>
              <p:cNvPr id="175" name=""/>
              <p:cNvSpPr/>
              <p:nvPr/>
            </p:nvSpPr>
            <p:spPr>
              <a:xfrm>
                <a:off x="1338200" y="5070477"/>
                <a:ext cx="2188800" cy="358738"/>
              </a:xfrm>
              <a:custGeom>
                <a:avLst/>
                <a:gdLst>
                  <a:gd name="rtl" fmla="*/ 30400 w 2188800"/>
                  <a:gd name="rtt" fmla="*/ 30400 h 358738"/>
                  <a:gd name="rtr" fmla="*/ 2158400 w 2188800"/>
                  <a:gd name="rtb" fmla="*/ 328338 h 358738"/>
                </a:gdLst>
                <a:ahLst/>
                <a:cxnLst/>
                <a:rect l="rtl" t="rtt" r="rtr" b="rtb"/>
                <a:pathLst>
                  <a:path w="2188800" h="358738">
                    <a:moveTo>
                      <a:pt x="179369" y="358738"/>
                    </a:moveTo>
                    <a:lnTo>
                      <a:pt x="2009432" y="358738"/>
                    </a:lnTo>
                    <a:cubicBezTo>
                      <a:pt x="2108498" y="358738"/>
                      <a:pt x="2188800" y="278434"/>
                      <a:pt x="2188800" y="179369"/>
                    </a:cubicBezTo>
                    <a:cubicBezTo>
                      <a:pt x="2188800" y="80304"/>
                      <a:pt x="2108498" y="0"/>
                      <a:pt x="2009432" y="0"/>
                    </a:cubicBezTo>
                    <a:lnTo>
                      <a:pt x="179369" y="0"/>
                    </a:lnTo>
                    <a:cubicBezTo>
                      <a:pt x="80304" y="0"/>
                      <a:pt x="0" y="80304"/>
                      <a:pt x="0" y="179369"/>
                    </a:cubicBezTo>
                    <a:cubicBezTo>
                      <a:pt x="0" y="278434"/>
                      <a:pt x="80304" y="358738"/>
                      <a:pt x="179369" y="358738"/>
                    </a:cubicBezTo>
                    <a:close/>
                  </a:path>
                </a:pathLst>
              </a:custGeom>
              <a:gradFill>
                <a:gsLst>
                  <a:gs pos="0">
                    <a:srgbClr val="63C9C3"/>
                  </a:gs>
                  <a:gs pos="100000">
                    <a:srgbClr val="1DA099"/>
                  </a:gs>
                </a:gsLst>
                <a:lin ang="5400000" scaled="0"/>
              </a:gradFill>
              <a:ln w="7600" cap="flat">
                <a:solidFill>
                  <a:srgbClr val="1A8E88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IQ Instant Message</a:t>
                </a:r>
              </a:p>
            </p:txBody>
          </p:sp>
        </p:grpSp>
        <p:sp>
          <p:nvSpPr>
            <p:cNvPr id="177" name="Arc Rectangle"/>
            <p:cNvSpPr/>
            <p:nvPr/>
          </p:nvSpPr>
          <p:spPr>
            <a:xfrm>
              <a:off x="3313964" y="5669337"/>
              <a:ext cx="2490421" cy="364800"/>
            </a:xfrm>
            <a:custGeom>
              <a:avLst/>
              <a:gdLst>
                <a:gd name="connsiteX0" fmla="*/ 1245214 w 2490421"/>
                <a:gd name="connsiteY0" fmla="*/ 182400 h 364800"/>
                <a:gd name="connsiteX1" fmla="*/ 0 w 2490421"/>
                <a:gd name="connsiteY1" fmla="*/ 182400 h 364800"/>
                <a:gd name="connsiteX2" fmla="*/ 1245214 w 2490421"/>
                <a:gd name="connsiteY2" fmla="*/ 0 h 364800"/>
                <a:gd name="connsiteX3" fmla="*/ 2490421 w 2490421"/>
                <a:gd name="connsiteY3" fmla="*/ 182400 h 364800"/>
                <a:gd name="connsiteX4" fmla="*/ 1245214 w 2490421"/>
                <a:gd name="connsiteY4" fmla="*/ 364800 h 364800"/>
                <a:gd name="rtl" fmla="*/ 30400 w 2490421"/>
                <a:gd name="rtt" fmla="*/ 30400 h 364800"/>
                <a:gd name="rtr" fmla="*/ 2460021 w 2490421"/>
                <a:gd name="rtb" fmla="*/ 3344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rtl" t="rtt" r="rtr" b="rtb"/>
              <a:pathLst>
                <a:path w="2490421" h="364800">
                  <a:moveTo>
                    <a:pt x="182400" y="364800"/>
                  </a:moveTo>
                  <a:lnTo>
                    <a:pt x="2308021" y="364800"/>
                  </a:lnTo>
                  <a:cubicBezTo>
                    <a:pt x="2408759" y="364800"/>
                    <a:pt x="2490421" y="283140"/>
                    <a:pt x="2490421" y="182400"/>
                  </a:cubicBezTo>
                  <a:cubicBezTo>
                    <a:pt x="2490421" y="81660"/>
                    <a:pt x="2408759" y="0"/>
                    <a:pt x="2308021" y="0"/>
                  </a:cubicBezTo>
                  <a:lnTo>
                    <a:pt x="182400" y="0"/>
                  </a:lnTo>
                  <a:cubicBezTo>
                    <a:pt x="81660" y="0"/>
                    <a:pt x="0" y="81660"/>
                    <a:pt x="0" y="182400"/>
                  </a:cubicBezTo>
                  <a:cubicBezTo>
                    <a:pt x="0" y="283140"/>
                    <a:pt x="81660" y="364800"/>
                    <a:pt x="182400" y="364800"/>
                  </a:cubicBezTo>
                  <a:close/>
                </a:path>
              </a:pathLst>
            </a:custGeom>
            <a:gradFill>
              <a:gsLst>
                <a:gs pos="0">
                  <a:srgbClr val="63C9C3"/>
                </a:gs>
                <a:gs pos="100000">
                  <a:srgbClr val="1DA099"/>
                </a:gs>
              </a:gsLst>
              <a:lin ang="5400000" scaled="0"/>
            </a:gradFill>
            <a:ln w="7600" cap="flat">
              <a:solidFill>
                <a:srgbClr val="1A8E88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Email</a:t>
              </a:r>
            </a:p>
          </p:txBody>
        </p:sp>
        <p:grpSp>
          <p:nvGrpSpPr>
            <p:cNvPr id="178" name="Multi-Style List"/>
            <p:cNvGrpSpPr/>
            <p:nvPr/>
          </p:nvGrpSpPr>
          <p:grpSpPr>
            <a:xfrm>
              <a:off x="6605000" y="3988201"/>
              <a:ext cx="2188800" cy="358738"/>
              <a:chOff x="6605000" y="3988201"/>
              <a:chExt cx="2188800" cy="358738"/>
            </a:xfrm>
          </p:grpSpPr>
          <p:sp>
            <p:nvSpPr>
              <p:cNvPr id="179" name=""/>
              <p:cNvSpPr/>
              <p:nvPr/>
            </p:nvSpPr>
            <p:spPr>
              <a:xfrm>
                <a:off x="6605000" y="3988201"/>
                <a:ext cx="2188800" cy="358738"/>
              </a:xfrm>
              <a:custGeom>
                <a:avLst/>
                <a:gdLst>
                  <a:gd name="rtl" fmla="*/ 30400 w 2188800"/>
                  <a:gd name="rtt" fmla="*/ 30400 h 358738"/>
                  <a:gd name="rtr" fmla="*/ 2158400 w 2188800"/>
                  <a:gd name="rtb" fmla="*/ 328338 h 358738"/>
                </a:gdLst>
                <a:ahLst/>
                <a:cxnLst/>
                <a:rect l="rtl" t="rtt" r="rtr" b="rtb"/>
                <a:pathLst>
                  <a:path w="2188800" h="358738">
                    <a:moveTo>
                      <a:pt x="179369" y="358738"/>
                    </a:moveTo>
                    <a:lnTo>
                      <a:pt x="2009432" y="358738"/>
                    </a:lnTo>
                    <a:cubicBezTo>
                      <a:pt x="2108498" y="358738"/>
                      <a:pt x="2188800" y="278434"/>
                      <a:pt x="2188800" y="179369"/>
                    </a:cubicBezTo>
                    <a:cubicBezTo>
                      <a:pt x="2188800" y="80304"/>
                      <a:pt x="2108498" y="0"/>
                      <a:pt x="2009432" y="0"/>
                    </a:cubicBezTo>
                    <a:lnTo>
                      <a:pt x="179369" y="0"/>
                    </a:lnTo>
                    <a:cubicBezTo>
                      <a:pt x="80304" y="0"/>
                      <a:pt x="0" y="80304"/>
                      <a:pt x="0" y="179369"/>
                    </a:cubicBezTo>
                    <a:cubicBezTo>
                      <a:pt x="0" y="278434"/>
                      <a:pt x="80304" y="358738"/>
                      <a:pt x="179369" y="358738"/>
                    </a:cubicBezTo>
                    <a:close/>
                  </a:path>
                </a:pathLst>
              </a:custGeom>
              <a:gradFill>
                <a:gsLst>
                  <a:gs pos="0">
                    <a:srgbClr val="63C9C3"/>
                  </a:gs>
                  <a:gs pos="100000">
                    <a:srgbClr val="1DA099"/>
                  </a:gs>
                </a:gsLst>
                <a:lin ang="5400000" scaled="0"/>
              </a:gradFill>
              <a:ln w="7600" cap="flat">
                <a:solidFill>
                  <a:srgbClr val="1A8E88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Legacy systems</a:t>
                </a:r>
              </a:p>
            </p:txBody>
          </p:sp>
          <p:sp>
            <p:nvSpPr>
              <p:cNvPr id="180" name=""/>
              <p:cNvSpPr/>
              <p:nvPr/>
            </p:nvSpPr>
            <p:spPr>
              <a:xfrm>
                <a:off x="6111000" y="4529339"/>
                <a:ext cx="2188800" cy="358738"/>
              </a:xfrm>
              <a:custGeom>
                <a:avLst/>
                <a:gdLst>
                  <a:gd name="rtl" fmla="*/ 30400 w 2188800"/>
                  <a:gd name="rtt" fmla="*/ 30400 h 358738"/>
                  <a:gd name="rtr" fmla="*/ 2158400 w 2188800"/>
                  <a:gd name="rtb" fmla="*/ 328338 h 358738"/>
                </a:gdLst>
                <a:ahLst/>
                <a:cxnLst/>
                <a:rect l="rtl" t="rtt" r="rtr" b="rtb"/>
                <a:pathLst>
                  <a:path w="2188800" h="358738">
                    <a:moveTo>
                      <a:pt x="179369" y="358738"/>
                    </a:moveTo>
                    <a:lnTo>
                      <a:pt x="2009432" y="358738"/>
                    </a:lnTo>
                    <a:cubicBezTo>
                      <a:pt x="2108498" y="358738"/>
                      <a:pt x="2188800" y="278434"/>
                      <a:pt x="2188800" y="179369"/>
                    </a:cubicBezTo>
                    <a:cubicBezTo>
                      <a:pt x="2188800" y="80304"/>
                      <a:pt x="2108498" y="0"/>
                      <a:pt x="2009432" y="0"/>
                    </a:cubicBezTo>
                    <a:lnTo>
                      <a:pt x="179369" y="0"/>
                    </a:lnTo>
                    <a:cubicBezTo>
                      <a:pt x="80304" y="0"/>
                      <a:pt x="0" y="80304"/>
                      <a:pt x="0" y="179369"/>
                    </a:cubicBezTo>
                    <a:cubicBezTo>
                      <a:pt x="0" y="278434"/>
                      <a:pt x="80304" y="358738"/>
                      <a:pt x="179369" y="358738"/>
                    </a:cubicBezTo>
                    <a:close/>
                  </a:path>
                </a:pathLst>
              </a:custGeom>
              <a:gradFill>
                <a:gsLst>
                  <a:gs pos="0">
                    <a:srgbClr val="63C9C3"/>
                  </a:gs>
                  <a:gs pos="100000">
                    <a:srgbClr val="1DA099"/>
                  </a:gs>
                </a:gsLst>
                <a:lin ang="5400000" scaled="0"/>
              </a:gradFill>
              <a:ln w="7600" cap="flat">
                <a:solidFill>
                  <a:srgbClr val="1A8E88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Other applications</a:t>
                </a:r>
              </a:p>
            </p:txBody>
          </p:sp>
          <p:sp>
            <p:nvSpPr>
              <p:cNvPr id="181" name=""/>
              <p:cNvSpPr/>
              <p:nvPr/>
            </p:nvSpPr>
            <p:spPr>
              <a:xfrm>
                <a:off x="5617000" y="5070477"/>
                <a:ext cx="2188800" cy="358738"/>
              </a:xfrm>
              <a:custGeom>
                <a:avLst/>
                <a:gdLst>
                  <a:gd name="rtl" fmla="*/ 30400 w 2188800"/>
                  <a:gd name="rtt" fmla="*/ 30400 h 358738"/>
                  <a:gd name="rtr" fmla="*/ 2158400 w 2188800"/>
                  <a:gd name="rtb" fmla="*/ 328338 h 358738"/>
                </a:gdLst>
                <a:ahLst/>
                <a:cxnLst/>
                <a:rect l="rtl" t="rtt" r="rtr" b="rtb"/>
                <a:pathLst>
                  <a:path w="2188800" h="358738">
                    <a:moveTo>
                      <a:pt x="179369" y="358738"/>
                    </a:moveTo>
                    <a:lnTo>
                      <a:pt x="2009432" y="358738"/>
                    </a:lnTo>
                    <a:cubicBezTo>
                      <a:pt x="2108498" y="358738"/>
                      <a:pt x="2188800" y="278434"/>
                      <a:pt x="2188800" y="179369"/>
                    </a:cubicBezTo>
                    <a:cubicBezTo>
                      <a:pt x="2188800" y="80304"/>
                      <a:pt x="2108498" y="0"/>
                      <a:pt x="2009432" y="0"/>
                    </a:cubicBezTo>
                    <a:lnTo>
                      <a:pt x="179369" y="0"/>
                    </a:lnTo>
                    <a:cubicBezTo>
                      <a:pt x="80304" y="0"/>
                      <a:pt x="0" y="80304"/>
                      <a:pt x="0" y="179369"/>
                    </a:cubicBezTo>
                    <a:cubicBezTo>
                      <a:pt x="0" y="278434"/>
                      <a:pt x="80304" y="358738"/>
                      <a:pt x="179369" y="358738"/>
                    </a:cubicBezTo>
                    <a:close/>
                  </a:path>
                </a:pathLst>
              </a:custGeom>
              <a:gradFill>
                <a:gsLst>
                  <a:gs pos="0">
                    <a:srgbClr val="63C9C3"/>
                  </a:gs>
                  <a:gs pos="100000">
                    <a:srgbClr val="1DA099"/>
                  </a:gs>
                </a:gsLst>
                <a:lin ang="5400000" scaled="0"/>
              </a:gradFill>
              <a:ln w="7600" cap="flat">
                <a:solidFill>
                  <a:srgbClr val="1A8E88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Short Message</a:t>
                </a:r>
              </a:p>
            </p:txBody>
          </p:sp>
        </p:grpSp>
        <p:grpSp>
          <p:nvGrpSpPr>
            <p:cNvPr id="182" name="Divergent circle"/>
            <p:cNvGrpSpPr/>
            <p:nvPr/>
          </p:nvGrpSpPr>
          <p:grpSpPr>
            <a:xfrm>
              <a:off x="4062568" y="2631895"/>
              <a:ext cx="993221" cy="993221"/>
              <a:chOff x="4062568" y="2631895"/>
              <a:chExt cx="993221" cy="993221"/>
            </a:xfrm>
          </p:grpSpPr>
          <p:sp>
            <p:nvSpPr>
              <p:cNvPr id="183" name=""/>
              <p:cNvSpPr/>
              <p:nvPr/>
            </p:nvSpPr>
            <p:spPr>
              <a:xfrm>
                <a:off x="4062568" y="2631895"/>
                <a:ext cx="993221" cy="993221"/>
              </a:xfrm>
              <a:custGeom>
                <a:avLst/>
                <a:gdLst/>
                <a:ahLst/>
                <a:cxnLst/>
                <a:rect l="l" t="t" r="r" b="b"/>
                <a:pathLst>
                  <a:path w="993221" h="993221">
                    <a:moveTo>
                      <a:pt x="0" y="496611"/>
                    </a:moveTo>
                    <a:cubicBezTo>
                      <a:pt x="0" y="222340"/>
                      <a:pt x="222340" y="0"/>
                      <a:pt x="496611" y="0"/>
                    </a:cubicBezTo>
                    <a:cubicBezTo>
                      <a:pt x="770883" y="0"/>
                      <a:pt x="993221" y="222340"/>
                      <a:pt x="993221" y="496611"/>
                    </a:cubicBezTo>
                    <a:cubicBezTo>
                      <a:pt x="993221" y="770883"/>
                      <a:pt x="770883" y="993221"/>
                      <a:pt x="496611" y="993221"/>
                    </a:cubicBezTo>
                    <a:cubicBezTo>
                      <a:pt x="222340" y="993221"/>
                      <a:pt x="0" y="770883"/>
                      <a:pt x="0" y="496611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8000"/>
                  </a:gs>
                  <a:gs pos="70520">
                    <a:srgbClr val="FF8000"/>
                  </a:gs>
                  <a:gs pos="28208">
                    <a:srgbClr val="FFB973"/>
                  </a:gs>
                  <a:gs pos="0">
                    <a:srgbClr val="FFCC99"/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FF8000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Running a server</a:t>
                </a:r>
              </a:p>
            </p:txBody>
          </p:sp>
          <p:grpSp>
            <p:nvGrpSpPr>
              <p:cNvPr id="184" name=""/>
              <p:cNvGrpSpPr/>
              <p:nvPr/>
            </p:nvGrpSpPr>
            <p:grpSpPr>
              <a:xfrm>
                <a:off x="3728169" y="1762709"/>
                <a:ext cx="709642" cy="709642"/>
                <a:chOff x="3728169" y="1762709"/>
                <a:chExt cx="709642" cy="709642"/>
              </a:xfrm>
            </p:grpSpPr>
            <p:sp>
              <p:nvSpPr>
                <p:cNvPr id="185" name="Satellite"/>
                <p:cNvSpPr/>
                <p:nvPr/>
              </p:nvSpPr>
              <p:spPr>
                <a:xfrm>
                  <a:off x="3728169" y="1762709"/>
                  <a:ext cx="709642" cy="7096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9642" h="709642">
                      <a:moveTo>
                        <a:pt x="0" y="354821"/>
                      </a:moveTo>
                      <a:cubicBezTo>
                        <a:pt x="0" y="158859"/>
                        <a:pt x="158859" y="0"/>
                        <a:pt x="354821" y="0"/>
                      </a:cubicBezTo>
                      <a:cubicBezTo>
                        <a:pt x="550783" y="0"/>
                        <a:pt x="709642" y="158859"/>
                        <a:pt x="709642" y="354821"/>
                      </a:cubicBezTo>
                      <a:cubicBezTo>
                        <a:pt x="709642" y="550783"/>
                        <a:pt x="550783" y="709642"/>
                        <a:pt x="354821" y="709642"/>
                      </a:cubicBezTo>
                      <a:cubicBezTo>
                        <a:pt x="158859" y="709642"/>
                        <a:pt x="0" y="550783"/>
                        <a:pt x="0" y="354821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DAA520"/>
                    </a:gs>
                    <a:gs pos="70444">
                      <a:srgbClr val="DAA520"/>
                    </a:gs>
                    <a:gs pos="28178">
                      <a:srgbClr val="EBCD84"/>
                    </a:gs>
                    <a:gs pos="0">
                      <a:srgbClr val="F0DBA6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solidFill>
                    <a:srgbClr val="DAA520"/>
                  </a:solidFill>
                  <a:bevel/>
                </a:ln>
                <a:effectLst>
                  <a:outerShdw blurRad="30000" dist="21496" dir="2700000" algn="tl">
                    <a:srgbClr val="000000">
                      <a:alpha val="40000"/>
                    </a:srgbClr>
                  </a:outerShdw>
                </a:effectLst>
              </p:spPr>
              <p:txBody>
                <a:bodyPr wrap="square" lIns="36000" tIns="18000" rIns="36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Simulation</a:t>
                  </a:r>
                </a:p>
              </p:txBody>
            </p:sp>
            <p:sp>
              <p:nvSpPr>
                <p:cNvPr id="186" name="Arrow"/>
                <p:cNvSpPr/>
                <p:nvPr/>
              </p:nvSpPr>
              <p:spPr>
                <a:xfrm rot="9286740">
                  <a:off x="4185631" y="2486303"/>
                  <a:ext cx="210489" cy="145165"/>
                </a:xfrm>
                <a:custGeom>
                  <a:avLst/>
                  <a:gdLst/>
                  <a:ahLst/>
                  <a:cxnLst/>
                  <a:pathLst>
                    <a:path w="210489" h="145165">
                      <a:moveTo>
                        <a:pt x="105244" y="0"/>
                      </a:moveTo>
                      <a:lnTo>
                        <a:pt x="210489" y="94357"/>
                      </a:lnTo>
                      <a:lnTo>
                        <a:pt x="164181" y="94357"/>
                      </a:lnTo>
                      <a:lnTo>
                        <a:pt x="164181" y="145165"/>
                      </a:lnTo>
                      <a:lnTo>
                        <a:pt x="46307" y="145165"/>
                      </a:lnTo>
                      <a:lnTo>
                        <a:pt x="46307" y="94357"/>
                      </a:lnTo>
                      <a:lnTo>
                        <a:pt x="0" y="94357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DAA520"/>
                    </a:gs>
                    <a:gs pos="81116">
                      <a:srgbClr val="DAA520"/>
                    </a:gs>
                    <a:gs pos="32446">
                      <a:srgbClr val="EBCD84"/>
                    </a:gs>
                    <a:gs pos="0">
                      <a:srgbClr val="F0DBA6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solidFill>
                    <a:srgbClr val="DAA520"/>
                  </a:solidFill>
                  <a:bevel/>
                </a:ln>
                <a:effectLst>
                  <a:outerShdw blurRad="30000" dist="21496" dir="2700000" algn="tl">
                    <a:srgbClr val="000000">
                      <a:alpha val="40000"/>
                    </a:srgbClr>
                  </a:outerShdw>
                </a:effectLst>
              </p:spPr>
            </p:sp>
          </p:grpSp>
          <p:grpSp>
            <p:nvGrpSpPr>
              <p:cNvPr id="187" name=""/>
              <p:cNvGrpSpPr/>
              <p:nvPr/>
            </p:nvGrpSpPr>
            <p:grpSpPr>
              <a:xfrm>
                <a:off x="4582507" y="1722100"/>
                <a:ext cx="709642" cy="709642"/>
                <a:chOff x="4582507" y="1722100"/>
                <a:chExt cx="709642" cy="709642"/>
              </a:xfrm>
            </p:grpSpPr>
            <p:sp>
              <p:nvSpPr>
                <p:cNvPr id="188" name="Satellite"/>
                <p:cNvSpPr/>
                <p:nvPr/>
              </p:nvSpPr>
              <p:spPr>
                <a:xfrm>
                  <a:off x="4582507" y="1722100"/>
                  <a:ext cx="709642" cy="7096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9642" h="709642">
                      <a:moveTo>
                        <a:pt x="0" y="354821"/>
                      </a:moveTo>
                      <a:cubicBezTo>
                        <a:pt x="0" y="158859"/>
                        <a:pt x="158859" y="0"/>
                        <a:pt x="354821" y="0"/>
                      </a:cubicBezTo>
                      <a:cubicBezTo>
                        <a:pt x="550783" y="0"/>
                        <a:pt x="709642" y="158859"/>
                        <a:pt x="709642" y="354821"/>
                      </a:cubicBezTo>
                      <a:cubicBezTo>
                        <a:pt x="709642" y="550783"/>
                        <a:pt x="550783" y="709642"/>
                        <a:pt x="354821" y="709642"/>
                      </a:cubicBezTo>
                      <a:cubicBezTo>
                        <a:pt x="158859" y="709642"/>
                        <a:pt x="0" y="550783"/>
                        <a:pt x="0" y="354821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4BACC6"/>
                    </a:gs>
                    <a:gs pos="70444">
                      <a:srgbClr val="4BACC6"/>
                    </a:gs>
                    <a:gs pos="28178">
                      <a:srgbClr val="9CD1E0"/>
                    </a:gs>
                    <a:gs pos="0">
                      <a:srgbClr val="B7DEE8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solidFill>
                    <a:srgbClr val="4BACC6"/>
                  </a:solidFill>
                  <a:bevel/>
                </a:ln>
                <a:effectLst>
                  <a:outerShdw blurRad="30000" dist="21496" dir="2700000" algn="tl">
                    <a:srgbClr val="000000">
                      <a:alpha val="40000"/>
                    </a:srgbClr>
                  </a:outerShdw>
                </a:effectLst>
              </p:spPr>
              <p:txBody>
                <a:bodyPr wrap="square" lIns="36000" tIns="18000" rIns="36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Monitoring </a:t>
                  </a:r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Management</a:t>
                  </a:r>
                </a:p>
              </p:txBody>
            </p:sp>
            <p:sp>
              <p:nvSpPr>
                <p:cNvPr id="189" name="Arrow"/>
                <p:cNvSpPr/>
                <p:nvPr/>
              </p:nvSpPr>
              <p:spPr>
                <a:xfrm rot="11986740">
                  <a:off x="4666999" y="2463417"/>
                  <a:ext cx="210489" cy="145165"/>
                </a:xfrm>
                <a:custGeom>
                  <a:avLst/>
                  <a:gdLst/>
                  <a:ahLst/>
                  <a:cxnLst/>
                  <a:pathLst>
                    <a:path w="210489" h="145165">
                      <a:moveTo>
                        <a:pt x="105244" y="0"/>
                      </a:moveTo>
                      <a:lnTo>
                        <a:pt x="210489" y="94357"/>
                      </a:lnTo>
                      <a:lnTo>
                        <a:pt x="164181" y="94357"/>
                      </a:lnTo>
                      <a:lnTo>
                        <a:pt x="164181" y="145165"/>
                      </a:lnTo>
                      <a:lnTo>
                        <a:pt x="46307" y="145165"/>
                      </a:lnTo>
                      <a:lnTo>
                        <a:pt x="46307" y="94357"/>
                      </a:lnTo>
                      <a:lnTo>
                        <a:pt x="0" y="94357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4BACC6"/>
                    </a:gs>
                    <a:gs pos="81116">
                      <a:srgbClr val="4BACC6"/>
                    </a:gs>
                    <a:gs pos="32446">
                      <a:srgbClr val="9CD1E0"/>
                    </a:gs>
                    <a:gs pos="0">
                      <a:srgbClr val="B7DEE8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solidFill>
                    <a:srgbClr val="4BACC6"/>
                  </a:solidFill>
                  <a:bevel/>
                </a:ln>
                <a:effectLst>
                  <a:outerShdw blurRad="30000" dist="21496" dir="2700000" algn="tl">
                    <a:srgbClr val="000000">
                      <a:alpha val="40000"/>
                    </a:srgbClr>
                  </a:outerShdw>
                </a:effectLst>
              </p:spPr>
            </p:sp>
          </p:grpSp>
          <p:grpSp>
            <p:nvGrpSpPr>
              <p:cNvPr id="190" name=""/>
              <p:cNvGrpSpPr/>
              <p:nvPr/>
            </p:nvGrpSpPr>
            <p:grpSpPr>
              <a:xfrm>
                <a:off x="5215336" y="2297495"/>
                <a:ext cx="709642" cy="709642"/>
                <a:chOff x="5215336" y="2297495"/>
                <a:chExt cx="709642" cy="709642"/>
              </a:xfrm>
            </p:grpSpPr>
            <p:sp>
              <p:nvSpPr>
                <p:cNvPr id="191" name="Satellite"/>
                <p:cNvSpPr/>
                <p:nvPr/>
              </p:nvSpPr>
              <p:spPr>
                <a:xfrm>
                  <a:off x="5215336" y="2297495"/>
                  <a:ext cx="709642" cy="7096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9642" h="709642">
                      <a:moveTo>
                        <a:pt x="0" y="354821"/>
                      </a:moveTo>
                      <a:cubicBezTo>
                        <a:pt x="0" y="158859"/>
                        <a:pt x="158859" y="0"/>
                        <a:pt x="354821" y="0"/>
                      </a:cubicBezTo>
                      <a:cubicBezTo>
                        <a:pt x="550783" y="0"/>
                        <a:pt x="709642" y="158859"/>
                        <a:pt x="709642" y="354821"/>
                      </a:cubicBezTo>
                      <a:cubicBezTo>
                        <a:pt x="709642" y="550783"/>
                        <a:pt x="550783" y="709642"/>
                        <a:pt x="354821" y="709642"/>
                      </a:cubicBezTo>
                      <a:cubicBezTo>
                        <a:pt x="158859" y="709642"/>
                        <a:pt x="0" y="550783"/>
                        <a:pt x="0" y="354821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1E90FF"/>
                    </a:gs>
                    <a:gs pos="70444">
                      <a:srgbClr val="1E90FF"/>
                    </a:gs>
                    <a:gs pos="28178">
                      <a:srgbClr val="83C2FF"/>
                    </a:gs>
                    <a:gs pos="0">
                      <a:srgbClr val="A5D3FF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solidFill>
                    <a:srgbClr val="1E90FF"/>
                  </a:solidFill>
                  <a:bevel/>
                </a:ln>
                <a:effectLst>
                  <a:outerShdw blurRad="30000" dist="21496" dir="2700000" algn="tl">
                    <a:srgbClr val="000000">
                      <a:alpha val="40000"/>
                    </a:srgbClr>
                  </a:outerShdw>
                </a:effectLst>
              </p:spPr>
              <p:txBody>
                <a:bodyPr wrap="square" lIns="36000" tIns="18000" rIns="36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Work services</a:t>
                  </a:r>
                </a:p>
              </p:txBody>
            </p:sp>
            <p:sp>
              <p:nvSpPr>
                <p:cNvPr id="192" name="Arrow"/>
                <p:cNvSpPr/>
                <p:nvPr/>
              </p:nvSpPr>
              <p:spPr>
                <a:xfrm rot="14686740">
                  <a:off x="5023562" y="2787619"/>
                  <a:ext cx="210489" cy="145165"/>
                </a:xfrm>
                <a:custGeom>
                  <a:avLst/>
                  <a:gdLst/>
                  <a:ahLst/>
                  <a:cxnLst/>
                  <a:pathLst>
                    <a:path w="210489" h="145165">
                      <a:moveTo>
                        <a:pt x="105244" y="0"/>
                      </a:moveTo>
                      <a:lnTo>
                        <a:pt x="210489" y="94357"/>
                      </a:lnTo>
                      <a:lnTo>
                        <a:pt x="164181" y="94357"/>
                      </a:lnTo>
                      <a:lnTo>
                        <a:pt x="164181" y="145165"/>
                      </a:lnTo>
                      <a:lnTo>
                        <a:pt x="46307" y="145165"/>
                      </a:lnTo>
                      <a:lnTo>
                        <a:pt x="46307" y="94357"/>
                      </a:lnTo>
                      <a:lnTo>
                        <a:pt x="0" y="94357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1E90FF"/>
                    </a:gs>
                    <a:gs pos="81116">
                      <a:srgbClr val="1E90FF"/>
                    </a:gs>
                    <a:gs pos="32446">
                      <a:srgbClr val="83C2FF"/>
                    </a:gs>
                    <a:gs pos="0">
                      <a:srgbClr val="A5D3FF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solidFill>
                    <a:srgbClr val="1E90FF"/>
                  </a:solidFill>
                  <a:bevel/>
                </a:ln>
                <a:effectLst>
                  <a:outerShdw blurRad="30000" dist="21496" dir="2700000" algn="tl">
                    <a:srgbClr val="000000">
                      <a:alpha val="40000"/>
                    </a:srgbClr>
                  </a:outerShdw>
                </a:effectLst>
              </p:spPr>
            </p:sp>
          </p:grpSp>
          <p:grpSp>
            <p:nvGrpSpPr>
              <p:cNvPr id="193" name=""/>
              <p:cNvGrpSpPr/>
              <p:nvPr/>
            </p:nvGrpSpPr>
            <p:grpSpPr>
              <a:xfrm>
                <a:off x="5255943" y="3151834"/>
                <a:ext cx="709642" cy="709642"/>
                <a:chOff x="5255943" y="3151834"/>
                <a:chExt cx="709642" cy="709642"/>
              </a:xfrm>
            </p:grpSpPr>
            <p:sp>
              <p:nvSpPr>
                <p:cNvPr id="194" name="Satellite"/>
                <p:cNvSpPr/>
                <p:nvPr/>
              </p:nvSpPr>
              <p:spPr>
                <a:xfrm>
                  <a:off x="5255943" y="3151834"/>
                  <a:ext cx="709642" cy="7096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9642" h="709642">
                      <a:moveTo>
                        <a:pt x="0" y="354821"/>
                      </a:moveTo>
                      <a:cubicBezTo>
                        <a:pt x="0" y="158859"/>
                        <a:pt x="158859" y="0"/>
                        <a:pt x="354821" y="0"/>
                      </a:cubicBezTo>
                      <a:cubicBezTo>
                        <a:pt x="550783" y="0"/>
                        <a:pt x="709642" y="158859"/>
                        <a:pt x="709642" y="354821"/>
                      </a:cubicBezTo>
                      <a:cubicBezTo>
                        <a:pt x="709642" y="550783"/>
                        <a:pt x="550783" y="709642"/>
                        <a:pt x="354821" y="709642"/>
                      </a:cubicBezTo>
                      <a:cubicBezTo>
                        <a:pt x="158859" y="709642"/>
                        <a:pt x="0" y="550783"/>
                        <a:pt x="0" y="354821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69B4"/>
                    </a:gs>
                    <a:gs pos="70444">
                      <a:srgbClr val="FF69B4"/>
                    </a:gs>
                    <a:gs pos="28178">
                      <a:srgbClr val="FFACD6"/>
                    </a:gs>
                    <a:gs pos="0">
                      <a:srgbClr val="FFC3E1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solidFill>
                    <a:srgbClr val="FF69B4"/>
                  </a:solidFill>
                  <a:bevel/>
                </a:ln>
                <a:effectLst>
                  <a:outerShdw blurRad="30000" dist="21496" dir="2700000" algn="tl">
                    <a:srgbClr val="000000">
                      <a:alpha val="40000"/>
                    </a:srgbClr>
                  </a:outerShdw>
                </a:effectLst>
              </p:spPr>
              <p:txBody>
                <a:bodyPr wrap="square" lIns="36000" tIns="18000" rIns="36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Log service</a:t>
                  </a:r>
                </a:p>
              </p:txBody>
            </p:sp>
            <p:sp>
              <p:nvSpPr>
                <p:cNvPr id="195" name="Arrow"/>
                <p:cNvSpPr/>
                <p:nvPr/>
              </p:nvSpPr>
              <p:spPr>
                <a:xfrm rot="17386740">
                  <a:off x="5046441" y="3268987"/>
                  <a:ext cx="210489" cy="145165"/>
                </a:xfrm>
                <a:custGeom>
                  <a:avLst/>
                  <a:gdLst/>
                  <a:ahLst/>
                  <a:cxnLst/>
                  <a:pathLst>
                    <a:path w="210489" h="145165">
                      <a:moveTo>
                        <a:pt x="105244" y="0"/>
                      </a:moveTo>
                      <a:lnTo>
                        <a:pt x="210489" y="94357"/>
                      </a:lnTo>
                      <a:lnTo>
                        <a:pt x="164181" y="94357"/>
                      </a:lnTo>
                      <a:lnTo>
                        <a:pt x="164181" y="145165"/>
                      </a:lnTo>
                      <a:lnTo>
                        <a:pt x="46307" y="145165"/>
                      </a:lnTo>
                      <a:lnTo>
                        <a:pt x="46307" y="94357"/>
                      </a:lnTo>
                      <a:lnTo>
                        <a:pt x="0" y="94357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FF69B4"/>
                    </a:gs>
                    <a:gs pos="81116">
                      <a:srgbClr val="FF69B4"/>
                    </a:gs>
                    <a:gs pos="32446">
                      <a:srgbClr val="FFACD6"/>
                    </a:gs>
                    <a:gs pos="0">
                      <a:srgbClr val="FFC3E1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solidFill>
                    <a:srgbClr val="FF69B4"/>
                  </a:solidFill>
                  <a:bevel/>
                </a:ln>
                <a:effectLst>
                  <a:outerShdw blurRad="30000" dist="21496" dir="2700000" algn="tl">
                    <a:srgbClr val="000000">
                      <a:alpha val="40000"/>
                    </a:srgbClr>
                  </a:outerShdw>
                </a:effectLst>
              </p:spPr>
            </p:sp>
          </p:grpSp>
          <p:grpSp>
            <p:nvGrpSpPr>
              <p:cNvPr id="196" name=""/>
              <p:cNvGrpSpPr/>
              <p:nvPr/>
            </p:nvGrpSpPr>
            <p:grpSpPr>
              <a:xfrm>
                <a:off x="4680547" y="3784663"/>
                <a:ext cx="709642" cy="709642"/>
                <a:chOff x="4680547" y="3784663"/>
                <a:chExt cx="709642" cy="709642"/>
              </a:xfrm>
            </p:grpSpPr>
            <p:sp>
              <p:nvSpPr>
                <p:cNvPr id="197" name="Satellite"/>
                <p:cNvSpPr/>
                <p:nvPr/>
              </p:nvSpPr>
              <p:spPr>
                <a:xfrm>
                  <a:off x="4680547" y="3784663"/>
                  <a:ext cx="709642" cy="7096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9642" h="709642">
                      <a:moveTo>
                        <a:pt x="0" y="354821"/>
                      </a:moveTo>
                      <a:cubicBezTo>
                        <a:pt x="0" y="158859"/>
                        <a:pt x="158859" y="0"/>
                        <a:pt x="354821" y="0"/>
                      </a:cubicBezTo>
                      <a:cubicBezTo>
                        <a:pt x="550783" y="0"/>
                        <a:pt x="709642" y="158859"/>
                        <a:pt x="709642" y="354821"/>
                      </a:cubicBezTo>
                      <a:cubicBezTo>
                        <a:pt x="709642" y="550783"/>
                        <a:pt x="550783" y="709642"/>
                        <a:pt x="354821" y="709642"/>
                      </a:cubicBezTo>
                      <a:cubicBezTo>
                        <a:pt x="158859" y="709642"/>
                        <a:pt x="0" y="550783"/>
                        <a:pt x="0" y="354821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5780FF"/>
                    </a:gs>
                    <a:gs pos="70444">
                      <a:srgbClr val="5780FF"/>
                    </a:gs>
                    <a:gs pos="28178">
                      <a:srgbClr val="A3B9FF"/>
                    </a:gs>
                    <a:gs pos="0">
                      <a:srgbClr val="BCCCFF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solidFill>
                    <a:srgbClr val="5780FF"/>
                  </a:solidFill>
                  <a:bevel/>
                </a:ln>
                <a:effectLst>
                  <a:outerShdw blurRad="30000" dist="21496" dir="2700000" algn="tl">
                    <a:srgbClr val="000000">
                      <a:alpha val="40000"/>
                    </a:srgbClr>
                  </a:outerShdw>
                </a:effectLst>
              </p:spPr>
              <p:txBody>
                <a:bodyPr wrap="square" lIns="36000" tIns="18000" rIns="36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Garbage </a:t>
                  </a:r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collection </a:t>
                  </a:r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services</a:t>
                  </a:r>
                </a:p>
              </p:txBody>
            </p:sp>
            <p:sp>
              <p:nvSpPr>
                <p:cNvPr id="198" name="Arrow"/>
                <p:cNvSpPr/>
                <p:nvPr/>
              </p:nvSpPr>
              <p:spPr>
                <a:xfrm rot="20086740">
                  <a:off x="4722239" y="3625551"/>
                  <a:ext cx="210489" cy="145165"/>
                </a:xfrm>
                <a:custGeom>
                  <a:avLst/>
                  <a:gdLst/>
                  <a:ahLst/>
                  <a:cxnLst/>
                  <a:pathLst>
                    <a:path w="210489" h="145165">
                      <a:moveTo>
                        <a:pt x="105244" y="0"/>
                      </a:moveTo>
                      <a:lnTo>
                        <a:pt x="210489" y="94357"/>
                      </a:lnTo>
                      <a:lnTo>
                        <a:pt x="164181" y="94357"/>
                      </a:lnTo>
                      <a:lnTo>
                        <a:pt x="164181" y="145165"/>
                      </a:lnTo>
                      <a:lnTo>
                        <a:pt x="46307" y="145165"/>
                      </a:lnTo>
                      <a:lnTo>
                        <a:pt x="46307" y="94357"/>
                      </a:lnTo>
                      <a:lnTo>
                        <a:pt x="0" y="94357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5780FF"/>
                    </a:gs>
                    <a:gs pos="81116">
                      <a:srgbClr val="5780FF"/>
                    </a:gs>
                    <a:gs pos="32446">
                      <a:srgbClr val="A3B9FF"/>
                    </a:gs>
                    <a:gs pos="0">
                      <a:srgbClr val="BCCCFF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solidFill>
                    <a:srgbClr val="5780FF"/>
                  </a:solidFill>
                  <a:bevel/>
                </a:ln>
                <a:effectLst>
                  <a:outerShdw blurRad="30000" dist="21496" dir="2700000" algn="tl">
                    <a:srgbClr val="000000">
                      <a:alpha val="40000"/>
                    </a:srgbClr>
                  </a:outerShdw>
                </a:effectLst>
              </p:spPr>
            </p:sp>
          </p:grpSp>
          <p:grpSp>
            <p:nvGrpSpPr>
              <p:cNvPr id="199" name=""/>
              <p:cNvGrpSpPr/>
              <p:nvPr/>
            </p:nvGrpSpPr>
            <p:grpSpPr>
              <a:xfrm>
                <a:off x="3826208" y="3825270"/>
                <a:ext cx="709642" cy="709642"/>
                <a:chOff x="3826208" y="3825270"/>
                <a:chExt cx="709642" cy="709642"/>
              </a:xfrm>
            </p:grpSpPr>
            <p:sp>
              <p:nvSpPr>
                <p:cNvPr id="200" name="Satellite"/>
                <p:cNvSpPr/>
                <p:nvPr/>
              </p:nvSpPr>
              <p:spPr>
                <a:xfrm>
                  <a:off x="3826208" y="3825270"/>
                  <a:ext cx="709642" cy="7096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9642" h="709642">
                      <a:moveTo>
                        <a:pt x="0" y="354821"/>
                      </a:moveTo>
                      <a:cubicBezTo>
                        <a:pt x="0" y="158859"/>
                        <a:pt x="158859" y="0"/>
                        <a:pt x="354821" y="0"/>
                      </a:cubicBezTo>
                      <a:cubicBezTo>
                        <a:pt x="550783" y="0"/>
                        <a:pt x="709642" y="158859"/>
                        <a:pt x="709642" y="354821"/>
                      </a:cubicBezTo>
                      <a:cubicBezTo>
                        <a:pt x="709642" y="550783"/>
                        <a:pt x="550783" y="709642"/>
                        <a:pt x="354821" y="709642"/>
                      </a:cubicBezTo>
                      <a:cubicBezTo>
                        <a:pt x="158859" y="709642"/>
                        <a:pt x="0" y="550783"/>
                        <a:pt x="0" y="354821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32CD32"/>
                    </a:gs>
                    <a:gs pos="70444">
                      <a:srgbClr val="32CD32"/>
                    </a:gs>
                    <a:gs pos="28178">
                      <a:srgbClr val="8EE38E"/>
                    </a:gs>
                    <a:gs pos="0">
                      <a:srgbClr val="ADEBA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solidFill>
                    <a:srgbClr val="32CD32"/>
                  </a:solidFill>
                  <a:bevel/>
                </a:ln>
                <a:effectLst>
                  <a:outerShdw blurRad="30000" dist="21496" dir="2700000" algn="tl">
                    <a:srgbClr val="000000">
                      <a:alpha val="40000"/>
                    </a:srgbClr>
                  </a:outerShdw>
                </a:effectLst>
              </p:spPr>
              <p:txBody>
                <a:bodyPr wrap="square" lIns="36000" tIns="18000" rIns="36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Loading </a:t>
                  </a:r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services</a:t>
                  </a:r>
                </a:p>
              </p:txBody>
            </p:sp>
            <p:sp>
              <p:nvSpPr>
                <p:cNvPr id="201" name="Arrow"/>
                <p:cNvSpPr/>
                <p:nvPr/>
              </p:nvSpPr>
              <p:spPr>
                <a:xfrm rot="22786740">
                  <a:off x="4240871" y="3648429"/>
                  <a:ext cx="210489" cy="145165"/>
                </a:xfrm>
                <a:custGeom>
                  <a:avLst/>
                  <a:gdLst/>
                  <a:ahLst/>
                  <a:cxnLst/>
                  <a:pathLst>
                    <a:path w="210489" h="145165">
                      <a:moveTo>
                        <a:pt x="105244" y="0"/>
                      </a:moveTo>
                      <a:lnTo>
                        <a:pt x="210489" y="94357"/>
                      </a:lnTo>
                      <a:lnTo>
                        <a:pt x="164181" y="94357"/>
                      </a:lnTo>
                      <a:lnTo>
                        <a:pt x="164181" y="145165"/>
                      </a:lnTo>
                      <a:lnTo>
                        <a:pt x="46307" y="145165"/>
                      </a:lnTo>
                      <a:lnTo>
                        <a:pt x="46307" y="94357"/>
                      </a:lnTo>
                      <a:lnTo>
                        <a:pt x="0" y="94357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32CD32"/>
                    </a:gs>
                    <a:gs pos="81116">
                      <a:srgbClr val="32CD32"/>
                    </a:gs>
                    <a:gs pos="32446">
                      <a:srgbClr val="8EE38E"/>
                    </a:gs>
                    <a:gs pos="0">
                      <a:srgbClr val="ADEBAD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solidFill>
                    <a:srgbClr val="32CD32"/>
                  </a:solidFill>
                  <a:bevel/>
                </a:ln>
                <a:effectLst>
                  <a:outerShdw blurRad="30000" dist="21496" dir="2700000" algn="tl">
                    <a:srgbClr val="000000">
                      <a:alpha val="40000"/>
                    </a:srgbClr>
                  </a:outerShdw>
                </a:effectLst>
              </p:spPr>
            </p:sp>
          </p:grpSp>
          <p:grpSp>
            <p:nvGrpSpPr>
              <p:cNvPr id="207" name=""/>
              <p:cNvGrpSpPr/>
              <p:nvPr/>
            </p:nvGrpSpPr>
            <p:grpSpPr>
              <a:xfrm>
                <a:off x="3193383" y="3249873"/>
                <a:ext cx="709642" cy="709642"/>
                <a:chOff x="3193383" y="3249873"/>
                <a:chExt cx="709642" cy="709642"/>
              </a:xfrm>
            </p:grpSpPr>
            <p:sp>
              <p:nvSpPr>
                <p:cNvPr id="205" name="Satellite"/>
                <p:cNvSpPr/>
                <p:nvPr/>
              </p:nvSpPr>
              <p:spPr>
                <a:xfrm>
                  <a:off x="3193383" y="3249873"/>
                  <a:ext cx="709642" cy="7096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9642" h="709642">
                      <a:moveTo>
                        <a:pt x="0" y="354821"/>
                      </a:moveTo>
                      <a:cubicBezTo>
                        <a:pt x="0" y="158859"/>
                        <a:pt x="158859" y="0"/>
                        <a:pt x="354821" y="0"/>
                      </a:cubicBezTo>
                      <a:cubicBezTo>
                        <a:pt x="550783" y="0"/>
                        <a:pt x="709642" y="158859"/>
                        <a:pt x="709642" y="354821"/>
                      </a:cubicBezTo>
                      <a:cubicBezTo>
                        <a:pt x="709642" y="550783"/>
                        <a:pt x="550783" y="709642"/>
                        <a:pt x="354821" y="709642"/>
                      </a:cubicBezTo>
                      <a:cubicBezTo>
                        <a:pt x="158859" y="709642"/>
                        <a:pt x="0" y="550783"/>
                        <a:pt x="0" y="354821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BDB76B"/>
                    </a:gs>
                    <a:gs pos="70444">
                      <a:srgbClr val="BDB76B"/>
                    </a:gs>
                    <a:gs pos="28178">
                      <a:srgbClr val="DBD7AE"/>
                    </a:gs>
                    <a:gs pos="0">
                      <a:srgbClr val="E5E2C4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solidFill>
                    <a:srgbClr val="BDB76B"/>
                  </a:solidFill>
                  <a:bevel/>
                </a:ln>
                <a:effectLst>
                  <a:outerShdw blurRad="30000" dist="21496" dir="2700000" algn="tl">
                    <a:srgbClr val="000000">
                      <a:alpha val="40000"/>
                    </a:srgbClr>
                  </a:outerShdw>
                </a:effectLst>
              </p:spPr>
              <p:txBody>
                <a:bodyPr wrap="square" lIns="36000" tIns="18000" rIns="36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News server</a:t>
                  </a:r>
                </a:p>
              </p:txBody>
            </p:sp>
            <p:sp>
              <p:nvSpPr>
                <p:cNvPr id="206" name="Arrow"/>
                <p:cNvSpPr/>
                <p:nvPr/>
              </p:nvSpPr>
              <p:spPr>
                <a:xfrm rot="25486740">
                  <a:off x="3884315" y="3324227"/>
                  <a:ext cx="210489" cy="145165"/>
                </a:xfrm>
                <a:custGeom>
                  <a:avLst/>
                  <a:gdLst/>
                  <a:ahLst/>
                  <a:cxnLst/>
                  <a:pathLst>
                    <a:path w="210489" h="145165">
                      <a:moveTo>
                        <a:pt x="105244" y="0"/>
                      </a:moveTo>
                      <a:lnTo>
                        <a:pt x="210489" y="94357"/>
                      </a:lnTo>
                      <a:lnTo>
                        <a:pt x="164181" y="94357"/>
                      </a:lnTo>
                      <a:lnTo>
                        <a:pt x="164181" y="145165"/>
                      </a:lnTo>
                      <a:lnTo>
                        <a:pt x="46307" y="145165"/>
                      </a:lnTo>
                      <a:lnTo>
                        <a:pt x="46307" y="94357"/>
                      </a:lnTo>
                      <a:lnTo>
                        <a:pt x="0" y="94357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BDB76B"/>
                    </a:gs>
                    <a:gs pos="81116">
                      <a:srgbClr val="BDB76B"/>
                    </a:gs>
                    <a:gs pos="32446">
                      <a:srgbClr val="DBD7AE"/>
                    </a:gs>
                    <a:gs pos="0">
                      <a:srgbClr val="E5E2C4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solidFill>
                    <a:srgbClr val="BDB76B"/>
                  </a:solidFill>
                  <a:bevel/>
                </a:ln>
                <a:effectLst>
                  <a:outerShdw blurRad="30000" dist="21496" dir="2700000" algn="tl">
                    <a:srgbClr val="000000">
                      <a:alpha val="40000"/>
                    </a:srgbClr>
                  </a:outerShdw>
                </a:effectLst>
              </p:spPr>
            </p:sp>
          </p:grpSp>
          <p:grpSp>
            <p:nvGrpSpPr>
              <p:cNvPr id="210" name=""/>
              <p:cNvGrpSpPr/>
              <p:nvPr/>
            </p:nvGrpSpPr>
            <p:grpSpPr>
              <a:xfrm>
                <a:off x="3152774" y="2395533"/>
                <a:ext cx="709642" cy="709642"/>
                <a:chOff x="3152774" y="2395533"/>
                <a:chExt cx="709642" cy="709642"/>
              </a:xfrm>
            </p:grpSpPr>
            <p:sp>
              <p:nvSpPr>
                <p:cNvPr id="208" name="Satellite"/>
                <p:cNvSpPr/>
                <p:nvPr/>
              </p:nvSpPr>
              <p:spPr>
                <a:xfrm>
                  <a:off x="3152774" y="2395533"/>
                  <a:ext cx="709642" cy="7096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9642" h="709642">
                      <a:moveTo>
                        <a:pt x="0" y="354821"/>
                      </a:moveTo>
                      <a:cubicBezTo>
                        <a:pt x="0" y="158859"/>
                        <a:pt x="158859" y="0"/>
                        <a:pt x="354821" y="0"/>
                      </a:cubicBezTo>
                      <a:cubicBezTo>
                        <a:pt x="550783" y="0"/>
                        <a:pt x="709642" y="158859"/>
                        <a:pt x="709642" y="354821"/>
                      </a:cubicBezTo>
                      <a:cubicBezTo>
                        <a:pt x="709642" y="550783"/>
                        <a:pt x="550783" y="709642"/>
                        <a:pt x="354821" y="709642"/>
                      </a:cubicBezTo>
                      <a:cubicBezTo>
                        <a:pt x="158859" y="709642"/>
                        <a:pt x="0" y="550783"/>
                        <a:pt x="0" y="354821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370DB"/>
                    </a:gs>
                    <a:gs pos="70444">
                      <a:srgbClr val="9370DB"/>
                    </a:gs>
                    <a:gs pos="28178">
                      <a:srgbClr val="C4B0EB"/>
                    </a:gs>
                    <a:gs pos="0">
                      <a:srgbClr val="D4C6F1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solidFill>
                    <a:srgbClr val="9370DB"/>
                  </a:solidFill>
                  <a:bevel/>
                </a:ln>
                <a:effectLst>
                  <a:outerShdw blurRad="30000" dist="21496" dir="2700000" algn="tl">
                    <a:srgbClr val="000000">
                      <a:alpha val="40000"/>
                    </a:srgbClr>
                  </a:outerShdw>
                </a:effectLst>
              </p:spPr>
              <p:txBody>
                <a:bodyPr wrap="square" lIns="36000" tIns="18000" rIns="36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Database </a:t>
                  </a:r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Service</a:t>
                  </a:r>
                </a:p>
              </p:txBody>
            </p:sp>
            <p:sp>
              <p:nvSpPr>
                <p:cNvPr id="209" name="Arrow"/>
                <p:cNvSpPr/>
                <p:nvPr/>
              </p:nvSpPr>
              <p:spPr>
                <a:xfrm rot="28186740">
                  <a:off x="3861429" y="2842858"/>
                  <a:ext cx="210489" cy="145165"/>
                </a:xfrm>
                <a:custGeom>
                  <a:avLst/>
                  <a:gdLst/>
                  <a:ahLst/>
                  <a:cxnLst/>
                  <a:pathLst>
                    <a:path w="210489" h="145165">
                      <a:moveTo>
                        <a:pt x="105244" y="0"/>
                      </a:moveTo>
                      <a:lnTo>
                        <a:pt x="210489" y="94357"/>
                      </a:lnTo>
                      <a:lnTo>
                        <a:pt x="164181" y="94357"/>
                      </a:lnTo>
                      <a:lnTo>
                        <a:pt x="164181" y="145165"/>
                      </a:lnTo>
                      <a:lnTo>
                        <a:pt x="46307" y="145165"/>
                      </a:lnTo>
                      <a:lnTo>
                        <a:pt x="46307" y="94357"/>
                      </a:lnTo>
                      <a:lnTo>
                        <a:pt x="0" y="94357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9370DB"/>
                    </a:gs>
                    <a:gs pos="81116">
                      <a:srgbClr val="9370DB"/>
                    </a:gs>
                    <a:gs pos="32446">
                      <a:srgbClr val="C4B0EB"/>
                    </a:gs>
                    <a:gs pos="0">
                      <a:srgbClr val="D4C6F1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solidFill>
                    <a:srgbClr val="9370DB"/>
                  </a:solidFill>
                  <a:bevel/>
                </a:ln>
                <a:effectLst>
                  <a:outerShdw blurRad="30000" dist="21496" dir="2700000" algn="tl">
                    <a:srgbClr val="000000">
                      <a:alpha val="40000"/>
                    </a:srgbClr>
                  </a:outerShdw>
                </a:effectLst>
              </p:spPr>
            </p:sp>
          </p:grpSp>
        </p:grpSp>
      </p:grp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edwin</dc:creator>
  <cp:lastModifiedBy>edwin</cp:lastModifiedBy>
  <cp:revision>1</cp:revision>
  <dcterms:created xsi:type="dcterms:W3CDTF">2013-12-01T22:09:46Z</dcterms:created>
  <dcterms:modified xsi:type="dcterms:W3CDTF">2013-12-01T22:09:46Z</dcterms:modified>
</cp:coreProperties>
</file>