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roup159"/>
          <p:cNvGrpSpPr/>
          <p:nvPr/>
        </p:nvGrpSpPr>
        <p:grpSpPr>
          <a:xfrm>
            <a:off x="-1800" y="489856"/>
            <a:ext cx="9147600" cy="6368144"/>
            <a:chOff x="-1800" y="195000"/>
            <a:chExt cx="9147600" cy="6468000"/>
          </a:xfrm>
        </p:grpSpPr>
        <p:sp>
          <p:nvSpPr>
            <p:cNvPr id="20361" name="White Background"/>
            <p:cNvSpPr/>
            <p:nvPr/>
          </p:nvSpPr>
          <p:spPr>
            <a:xfrm>
              <a:off x="-1800" y="195000"/>
              <a:ext cx="9147600" cy="6468000"/>
            </a:xfrm>
            <a:custGeom>
              <a:avLst/>
              <a:gdLst/>
              <a:ahLst/>
              <a:cxnLst/>
              <a:rect l="0" t="0" r="0" b="0"/>
              <a:pathLst>
                <a:path w="9147600" h="6468000">
                  <a:moveTo>
                    <a:pt x="0" y="0"/>
                  </a:moveTo>
                  <a:lnTo>
                    <a:pt x="9147600" y="0"/>
                  </a:lnTo>
                  <a:lnTo>
                    <a:pt x="9147600" y="6468000"/>
                  </a:lnTo>
                  <a:lnTo>
                    <a:pt x="0" y="646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700" cap="flat">
              <a:noFill/>
              <a:bevel/>
            </a:ln>
          </p:spPr>
        </p:sp>
        <p:cxnSp>
          <p:nvCxnSpPr>
            <p:cNvPr id="103" name="Effect"/>
            <p:cNvCxnSpPr>
              <a:endCxn id="104" idx="0"/>
            </p:cNvCxnSpPr>
            <p:nvPr/>
          </p:nvCxnSpPr>
          <p:spPr>
            <a:xfrm rot="-2079">
              <a:off x="1080743" y="3584494"/>
              <a:ext cx="6975392" cy="0"/>
            </a:xfrm>
            <a:prstGeom prst="line">
              <a:avLst/>
            </a:prstGeom>
            <a:ln w="23100" cap="flat">
              <a:solidFill>
                <a:srgbClr val="474D61"/>
              </a:solidFill>
              <a:bevel/>
              <a:tailEnd type="stealth" w="med" len="med"/>
            </a:ln>
          </p:spPr>
        </p:cxnSp>
        <p:sp>
          <p:nvSpPr>
            <p:cNvPr id="104" name="Ellipse"/>
            <p:cNvSpPr/>
            <p:nvPr/>
          </p:nvSpPr>
          <p:spPr>
            <a:xfrm>
              <a:off x="8056139" y="3237321"/>
              <a:ext cx="922375" cy="690126"/>
            </a:xfrm>
            <a:custGeom>
              <a:avLst/>
              <a:gdLst>
                <a:gd name="connsiteX0" fmla="*/ 0 w 922375"/>
                <a:gd name="connsiteY0" fmla="*/ 345063 h 690126"/>
                <a:gd name="connsiteX1" fmla="*/ 461187 w 922375"/>
                <a:gd name="connsiteY1" fmla="*/ 0 h 690126"/>
                <a:gd name="connsiteX2" fmla="*/ 922375 w 922375"/>
                <a:gd name="connsiteY2" fmla="*/ 345063 h 690126"/>
                <a:gd name="connsiteX3" fmla="*/ 461187 w 922375"/>
                <a:gd name="connsiteY3" fmla="*/ 690126 h 69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75" h="690126">
                  <a:moveTo>
                    <a:pt x="0" y="345063"/>
                  </a:moveTo>
                  <a:cubicBezTo>
                    <a:pt x="0" y="154490"/>
                    <a:pt x="206481" y="0"/>
                    <a:pt x="461187" y="0"/>
                  </a:cubicBezTo>
                  <a:cubicBezTo>
                    <a:pt x="715893" y="0"/>
                    <a:pt x="922375" y="154490"/>
                    <a:pt x="922375" y="345063"/>
                  </a:cubicBezTo>
                  <a:cubicBezTo>
                    <a:pt x="922375" y="535636"/>
                    <a:pt x="715893" y="690126"/>
                    <a:pt x="461187" y="690126"/>
                  </a:cubicBezTo>
                  <a:cubicBezTo>
                    <a:pt x="206481" y="690126"/>
                    <a:pt x="0" y="535636"/>
                    <a:pt x="0" y="345063"/>
                  </a:cubicBezTo>
                  <a:close/>
                </a:path>
              </a:pathLst>
            </a:custGeom>
            <a:solidFill>
              <a:srgbClr val="646B86"/>
            </a:solidFill>
            <a:ln w="7700" cap="flat">
              <a:solidFill>
                <a:srgbClr val="575D75"/>
              </a:solidFill>
              <a:bevel/>
            </a:ln>
            <a:effectLst>
              <a:outerShdw dist="21779" dir="2700000" algn="tl">
                <a:srgbClr val="646B86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60" dirty="0">
                  <a:solidFill>
                    <a:srgbClr val="FFFFFF"/>
                  </a:solidFill>
                  <a:latin typeface="Arial"/>
                </a:rPr>
                <a:t>Resign</a:t>
              </a:r>
            </a:p>
          </p:txBody>
        </p:sp>
        <p:sp>
          <p:nvSpPr>
            <p:cNvPr id="105" name="Elliptical Category"/>
            <p:cNvSpPr/>
            <p:nvPr/>
          </p:nvSpPr>
          <p:spPr>
            <a:xfrm>
              <a:off x="6486784" y="1624194"/>
              <a:ext cx="1012134" cy="535202"/>
            </a:xfrm>
            <a:custGeom>
              <a:avLst/>
              <a:gdLst>
                <a:gd name="connsiteX0" fmla="*/ 577517 w 1012134"/>
                <a:gd name="connsiteY0" fmla="*/ 677521 h 535202"/>
                <a:gd name="connsiteX1" fmla="*/ 648968 w 1012134"/>
                <a:gd name="connsiteY1" fmla="*/ 819842 h 535202"/>
                <a:gd name="connsiteX2" fmla="*/ 720420 w 1012134"/>
                <a:gd name="connsiteY2" fmla="*/ 962161 h 535202"/>
                <a:gd name="connsiteX3" fmla="*/ 791868 w 1012134"/>
                <a:gd name="connsiteY3" fmla="*/ 1104480 h 535202"/>
                <a:gd name="connsiteX4" fmla="*/ 863324 w 1012134"/>
                <a:gd name="connsiteY4" fmla="*/ 1246799 h 535202"/>
                <a:gd name="connsiteX5" fmla="*/ 934772 w 1012134"/>
                <a:gd name="connsiteY5" fmla="*/ 1389118 h 535202"/>
                <a:gd name="connsiteX6" fmla="*/ 1006228 w 1012134"/>
                <a:gd name="connsiteY6" fmla="*/ 1531438 h 535202"/>
                <a:gd name="connsiteX7" fmla="*/ 1077677 w 1012134"/>
                <a:gd name="connsiteY7" fmla="*/ 1673757 h 535202"/>
                <a:gd name="connsiteX8" fmla="*/ 1149125 w 1012134"/>
                <a:gd name="connsiteY8" fmla="*/ 1816083 h 53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134" h="535202">
                  <a:moveTo>
                    <a:pt x="0" y="267601"/>
                  </a:moveTo>
                  <a:cubicBezTo>
                    <a:pt x="0" y="119809"/>
                    <a:pt x="226574" y="0"/>
                    <a:pt x="506066" y="0"/>
                  </a:cubicBezTo>
                  <a:cubicBezTo>
                    <a:pt x="785557" y="0"/>
                    <a:pt x="1012131" y="119809"/>
                    <a:pt x="1012131" y="267601"/>
                  </a:cubicBezTo>
                  <a:cubicBezTo>
                    <a:pt x="1012131" y="415393"/>
                    <a:pt x="785557" y="535202"/>
                    <a:pt x="506066" y="535202"/>
                  </a:cubicBezTo>
                  <a:cubicBezTo>
                    <a:pt x="226574" y="535202"/>
                    <a:pt x="0" y="415393"/>
                    <a:pt x="0" y="267601"/>
                  </a:cubicBezTo>
                  <a:close/>
                </a:path>
                <a:path w="1012134" h="535202" fill="none">
                  <a:moveTo>
                    <a:pt x="506066" y="535202"/>
                  </a:moveTo>
                  <a:lnTo>
                    <a:pt x="1220581" y="1958403"/>
                  </a:lnTo>
                </a:path>
              </a:pathLst>
            </a:custGeom>
            <a:solidFill>
              <a:srgbClr val="646B86"/>
            </a:solidFill>
            <a:ln w="7700" cap="flat">
              <a:solidFill>
                <a:srgbClr val="474D61"/>
              </a:solidFill>
              <a:bevel/>
            </a:ln>
            <a:effectLst>
              <a:outerShdw dist="21779" dir="2700000" algn="tl">
                <a:srgbClr val="646B86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Salary</a:t>
              </a:r>
            </a:p>
          </p:txBody>
        </p:sp>
        <p:sp>
          <p:nvSpPr>
            <p:cNvPr id="106" name="Primary Cause"/>
            <p:cNvSpPr/>
            <p:nvPr/>
          </p:nvSpPr>
          <p:spPr>
            <a:xfrm>
              <a:off x="6474981" y="3051397"/>
              <a:ext cx="337377" cy="214081"/>
            </a:xfrm>
            <a:custGeom>
              <a:avLst/>
              <a:gdLst>
                <a:gd name="connsiteX0" fmla="*/ 954045 w 337377"/>
                <a:gd name="connsiteY0" fmla="*/ 104237 h 214081"/>
                <a:gd name="connsiteX1" fmla="*/ 890058 w 337377"/>
                <a:gd name="connsiteY1" fmla="*/ 104237 h 214081"/>
                <a:gd name="connsiteX2" fmla="*/ 826071 w 337377"/>
                <a:gd name="connsiteY2" fmla="*/ 104237 h 214081"/>
                <a:gd name="connsiteX3" fmla="*/ 762082 w 337377"/>
                <a:gd name="connsiteY3" fmla="*/ 104237 h 214081"/>
                <a:gd name="rtl" fmla="*/ 20495 w 337377"/>
                <a:gd name="rtt" fmla="*/ 34937 h 214081"/>
                <a:gd name="rtr" fmla="*/ 698095 w 337377"/>
                <a:gd name="rtb" fmla="*/ 173537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698095" y="104237"/>
                  </a:moveTo>
                  <a:lnTo>
                    <a:pt x="1018032" y="104237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Low salary</a:t>
              </a:r>
            </a:p>
          </p:txBody>
        </p:sp>
        <p:sp>
          <p:nvSpPr>
            <p:cNvPr id="108" name="Elliptical Category"/>
            <p:cNvSpPr/>
            <p:nvPr/>
          </p:nvSpPr>
          <p:spPr>
            <a:xfrm>
              <a:off x="5422782" y="1624194"/>
              <a:ext cx="1012134" cy="535202"/>
            </a:xfrm>
            <a:custGeom>
              <a:avLst/>
              <a:gdLst>
                <a:gd name="connsiteX0" fmla="*/ 579286 w 1012134"/>
                <a:gd name="connsiteY0" fmla="*/ 677585 h 535202"/>
                <a:gd name="connsiteX1" fmla="*/ 652507 w 1012134"/>
                <a:gd name="connsiteY1" fmla="*/ 819965 h 535202"/>
                <a:gd name="connsiteX2" fmla="*/ 725728 w 1012134"/>
                <a:gd name="connsiteY2" fmla="*/ 962354 h 535202"/>
                <a:gd name="connsiteX3" fmla="*/ 798952 w 1012134"/>
                <a:gd name="connsiteY3" fmla="*/ 1104734 h 535202"/>
                <a:gd name="connsiteX4" fmla="*/ 872171 w 1012134"/>
                <a:gd name="connsiteY4" fmla="*/ 1247115 h 535202"/>
                <a:gd name="connsiteX5" fmla="*/ 945391 w 1012134"/>
                <a:gd name="connsiteY5" fmla="*/ 1389504 h 535202"/>
                <a:gd name="connsiteX6" fmla="*/ 1018610 w 1012134"/>
                <a:gd name="connsiteY6" fmla="*/ 1531884 h 535202"/>
                <a:gd name="connsiteX7" fmla="*/ 1091829 w 1012134"/>
                <a:gd name="connsiteY7" fmla="*/ 1674265 h 535202"/>
                <a:gd name="connsiteX8" fmla="*/ 1165056 w 1012134"/>
                <a:gd name="connsiteY8" fmla="*/ 1816653 h 53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134" h="535202">
                  <a:moveTo>
                    <a:pt x="0" y="267601"/>
                  </a:moveTo>
                  <a:cubicBezTo>
                    <a:pt x="0" y="119809"/>
                    <a:pt x="226574" y="0"/>
                    <a:pt x="506066" y="0"/>
                  </a:cubicBezTo>
                  <a:cubicBezTo>
                    <a:pt x="785557" y="0"/>
                    <a:pt x="1012131" y="119809"/>
                    <a:pt x="1012131" y="267601"/>
                  </a:cubicBezTo>
                  <a:cubicBezTo>
                    <a:pt x="1012131" y="415393"/>
                    <a:pt x="785557" y="535202"/>
                    <a:pt x="506066" y="535202"/>
                  </a:cubicBezTo>
                  <a:cubicBezTo>
                    <a:pt x="226574" y="535202"/>
                    <a:pt x="0" y="415393"/>
                    <a:pt x="0" y="267601"/>
                  </a:cubicBezTo>
                  <a:close/>
                </a:path>
                <a:path w="1012134" h="535202" fill="none">
                  <a:moveTo>
                    <a:pt x="506066" y="535202"/>
                  </a:moveTo>
                  <a:lnTo>
                    <a:pt x="1238276" y="1959034"/>
                  </a:lnTo>
                </a:path>
              </a:pathLst>
            </a:custGeom>
            <a:solidFill>
              <a:srgbClr val="646B86"/>
            </a:solidFill>
            <a:ln w="7700" cap="flat">
              <a:solidFill>
                <a:srgbClr val="474D61"/>
              </a:solidFill>
              <a:bevel/>
            </a:ln>
            <a:effectLst>
              <a:outerShdw dist="21779" dir="2700000" algn="tl">
                <a:srgbClr val="646B86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Welfare</a:t>
              </a:r>
            </a:p>
          </p:txBody>
        </p:sp>
        <p:sp>
          <p:nvSpPr>
            <p:cNvPr id="109" name="Primary Cause"/>
            <p:cNvSpPr/>
            <p:nvPr/>
          </p:nvSpPr>
          <p:spPr>
            <a:xfrm>
              <a:off x="5410972" y="3051397"/>
              <a:ext cx="337377" cy="214081"/>
            </a:xfrm>
            <a:custGeom>
              <a:avLst/>
              <a:gdLst>
                <a:gd name="connsiteX0" fmla="*/ 960583 w 337377"/>
                <a:gd name="connsiteY0" fmla="*/ 104680 h 214081"/>
                <a:gd name="connsiteX1" fmla="*/ 890744 w 337377"/>
                <a:gd name="connsiteY1" fmla="*/ 104680 h 214081"/>
                <a:gd name="connsiteX2" fmla="*/ 820905 w 337377"/>
                <a:gd name="connsiteY2" fmla="*/ 104680 h 214081"/>
                <a:gd name="connsiteX3" fmla="*/ 751063 w 337377"/>
                <a:gd name="connsiteY3" fmla="*/ 104680 h 214081"/>
                <a:gd name="rtt" fmla="*/ 35380 h 214081"/>
                <a:gd name="rtr" fmla="*/ 681224 w 337377"/>
                <a:gd name="rtb" fmla="*/ 173980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rtt" r="rtr" b="rtb"/>
              <a:pathLst>
                <a:path w="337377" h="214081" fill="none">
                  <a:moveTo>
                    <a:pt x="681224" y="104680"/>
                  </a:moveTo>
                  <a:lnTo>
                    <a:pt x="1030422" y="10468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No welfare</a:t>
              </a:r>
            </a:p>
          </p:txBody>
        </p:sp>
        <p:sp>
          <p:nvSpPr>
            <p:cNvPr id="111" name="Primary Cause"/>
            <p:cNvSpPr/>
            <p:nvPr/>
          </p:nvSpPr>
          <p:spPr>
            <a:xfrm>
              <a:off x="5080342" y="2480519"/>
              <a:ext cx="337377" cy="214081"/>
            </a:xfrm>
            <a:custGeom>
              <a:avLst/>
              <a:gdLst>
                <a:gd name="connsiteX0" fmla="*/ 1003256 w 337377"/>
                <a:gd name="connsiteY0" fmla="*/ 106029 h 214081"/>
                <a:gd name="connsiteX1" fmla="*/ 938345 w 337377"/>
                <a:gd name="connsiteY1" fmla="*/ 106029 h 214081"/>
                <a:gd name="connsiteX2" fmla="*/ 873434 w 337377"/>
                <a:gd name="connsiteY2" fmla="*/ 106029 h 214081"/>
                <a:gd name="connsiteX3" fmla="*/ 808523 w 337377"/>
                <a:gd name="connsiteY3" fmla="*/ 106029 h 214081"/>
                <a:gd name="rtt" fmla="*/ 36729 h 214081"/>
                <a:gd name="rtr" fmla="*/ 743609 w 337377"/>
                <a:gd name="rtb" fmla="*/ 175329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rtt" r="rtr" b="rtb"/>
              <a:pathLst>
                <a:path w="337377" h="214081" fill="none">
                  <a:moveTo>
                    <a:pt x="743609" y="106029"/>
                  </a:moveTo>
                  <a:lnTo>
                    <a:pt x="1068167" y="10602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Low welfare</a:t>
              </a:r>
            </a:p>
          </p:txBody>
        </p:sp>
        <p:sp>
          <p:nvSpPr>
            <p:cNvPr id="112" name="Primary Cause"/>
            <p:cNvSpPr/>
            <p:nvPr/>
          </p:nvSpPr>
          <p:spPr>
            <a:xfrm>
              <a:off x="6144351" y="2480519"/>
              <a:ext cx="337377" cy="214081"/>
            </a:xfrm>
            <a:custGeom>
              <a:avLst/>
              <a:gdLst>
                <a:gd name="connsiteX0" fmla="*/ 1003795 w 337377"/>
                <a:gd name="connsiteY0" fmla="*/ 105840 h 214081"/>
                <a:gd name="connsiteX1" fmla="*/ 944736 w 337377"/>
                <a:gd name="connsiteY1" fmla="*/ 105840 h 214081"/>
                <a:gd name="connsiteX2" fmla="*/ 885677 w 337377"/>
                <a:gd name="connsiteY2" fmla="*/ 105840 h 214081"/>
                <a:gd name="connsiteX3" fmla="*/ 826618 w 337377"/>
                <a:gd name="connsiteY3" fmla="*/ 105840 h 214081"/>
                <a:gd name="rtl" fmla="*/ 197759 w 337377"/>
                <a:gd name="rtt" fmla="*/ -32760 h 214081"/>
                <a:gd name="rtr" fmla="*/ 767559 w 337377"/>
                <a:gd name="rtb" fmla="*/ 244440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767559" y="105840"/>
                  </a:moveTo>
                  <a:lnTo>
                    <a:pt x="1062854" y="10584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Control</a:t>
              </a:r>
            </a:p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 low cost</a:t>
              </a:r>
            </a:p>
          </p:txBody>
        </p:sp>
        <p:sp>
          <p:nvSpPr>
            <p:cNvPr id="113" name="Elliptical Category"/>
            <p:cNvSpPr/>
            <p:nvPr/>
          </p:nvSpPr>
          <p:spPr>
            <a:xfrm>
              <a:off x="4358781" y="1624194"/>
              <a:ext cx="1012134" cy="535202"/>
            </a:xfrm>
            <a:custGeom>
              <a:avLst/>
              <a:gdLst>
                <a:gd name="connsiteX0" fmla="*/ 581056 w 1012134"/>
                <a:gd name="connsiteY0" fmla="*/ 677649 h 535202"/>
                <a:gd name="connsiteX1" fmla="*/ 656046 w 1012134"/>
                <a:gd name="connsiteY1" fmla="*/ 820096 h 535202"/>
                <a:gd name="connsiteX2" fmla="*/ 731036 w 1012134"/>
                <a:gd name="connsiteY2" fmla="*/ 962538 h 535202"/>
                <a:gd name="connsiteX3" fmla="*/ 806028 w 1012134"/>
                <a:gd name="connsiteY3" fmla="*/ 1104989 h 535202"/>
                <a:gd name="connsiteX4" fmla="*/ 881019 w 1012134"/>
                <a:gd name="connsiteY4" fmla="*/ 1247431 h 535202"/>
                <a:gd name="connsiteX5" fmla="*/ 956009 w 1012134"/>
                <a:gd name="connsiteY5" fmla="*/ 1389881 h 535202"/>
                <a:gd name="connsiteX6" fmla="*/ 1030999 w 1012134"/>
                <a:gd name="connsiteY6" fmla="*/ 1532323 h 535202"/>
                <a:gd name="connsiteX7" fmla="*/ 1105989 w 1012134"/>
                <a:gd name="connsiteY7" fmla="*/ 1674773 h 535202"/>
                <a:gd name="connsiteX8" fmla="*/ 1180980 w 1012134"/>
                <a:gd name="connsiteY8" fmla="*/ 1817223 h 53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134" h="535202">
                  <a:moveTo>
                    <a:pt x="0" y="267601"/>
                  </a:moveTo>
                  <a:cubicBezTo>
                    <a:pt x="0" y="119809"/>
                    <a:pt x="226574" y="0"/>
                    <a:pt x="506066" y="0"/>
                  </a:cubicBezTo>
                  <a:cubicBezTo>
                    <a:pt x="785557" y="0"/>
                    <a:pt x="1012131" y="119809"/>
                    <a:pt x="1012131" y="267601"/>
                  </a:cubicBezTo>
                  <a:cubicBezTo>
                    <a:pt x="1012131" y="415393"/>
                    <a:pt x="785557" y="535202"/>
                    <a:pt x="506066" y="535202"/>
                  </a:cubicBezTo>
                  <a:cubicBezTo>
                    <a:pt x="226574" y="535202"/>
                    <a:pt x="0" y="415393"/>
                    <a:pt x="0" y="267601"/>
                  </a:cubicBezTo>
                  <a:close/>
                </a:path>
                <a:path w="1012134" h="535202" fill="none">
                  <a:moveTo>
                    <a:pt x="506066" y="535202"/>
                  </a:moveTo>
                  <a:lnTo>
                    <a:pt x="1255970" y="1959665"/>
                  </a:lnTo>
                </a:path>
              </a:pathLst>
            </a:custGeom>
            <a:solidFill>
              <a:srgbClr val="646B86"/>
            </a:solidFill>
            <a:ln w="7700" cap="flat">
              <a:solidFill>
                <a:srgbClr val="474D61"/>
              </a:solidFill>
              <a:bevel/>
            </a:ln>
            <a:effectLst>
              <a:outerShdw dist="21779" dir="2700000" algn="tl">
                <a:srgbClr val="646B86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Environment</a:t>
              </a:r>
            </a:p>
          </p:txBody>
        </p:sp>
        <p:sp>
          <p:nvSpPr>
            <p:cNvPr id="114" name="Primary Cause"/>
            <p:cNvSpPr/>
            <p:nvPr/>
          </p:nvSpPr>
          <p:spPr>
            <a:xfrm>
              <a:off x="4177047" y="2765688"/>
              <a:ext cx="337377" cy="214081"/>
            </a:xfrm>
            <a:custGeom>
              <a:avLst/>
              <a:gdLst>
                <a:gd name="connsiteX0" fmla="*/ 1007537 w 337377"/>
                <a:gd name="connsiteY0" fmla="*/ 105945 h 214081"/>
                <a:gd name="connsiteX1" fmla="*/ 952328 w 337377"/>
                <a:gd name="connsiteY1" fmla="*/ 105945 h 214081"/>
                <a:gd name="connsiteX2" fmla="*/ 897119 w 337377"/>
                <a:gd name="connsiteY2" fmla="*/ 105945 h 214081"/>
                <a:gd name="connsiteX3" fmla="*/ 841910 w 337377"/>
                <a:gd name="connsiteY3" fmla="*/ 105945 h 214081"/>
                <a:gd name="rtl" fmla="*/ 263101 w 337377"/>
                <a:gd name="rtt" fmla="*/ 36645 h 214081"/>
                <a:gd name="rtr" fmla="*/ 786701 w 337377"/>
                <a:gd name="rtb" fmla="*/ 175245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786701" y="105945"/>
                  </a:moveTo>
                  <a:lnTo>
                    <a:pt x="1062746" y="10594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Climate</a:t>
              </a:r>
            </a:p>
          </p:txBody>
        </p:sp>
        <p:sp>
          <p:nvSpPr>
            <p:cNvPr id="115" name="Primary Cause"/>
            <p:cNvSpPr/>
            <p:nvPr/>
          </p:nvSpPr>
          <p:spPr>
            <a:xfrm>
              <a:off x="3929076" y="2337522"/>
              <a:ext cx="337377" cy="214081"/>
            </a:xfrm>
            <a:custGeom>
              <a:avLst/>
              <a:gdLst>
                <a:gd name="connsiteX0" fmla="*/ 1016754 w 337377"/>
                <a:gd name="connsiteY0" fmla="*/ 106767 h 214081"/>
                <a:gd name="connsiteX1" fmla="*/ 947762 w 337377"/>
                <a:gd name="connsiteY1" fmla="*/ 106767 h 214081"/>
                <a:gd name="connsiteX2" fmla="*/ 878770 w 337377"/>
                <a:gd name="connsiteY2" fmla="*/ 106767 h 214081"/>
                <a:gd name="connsiteX3" fmla="*/ 809778 w 337377"/>
                <a:gd name="connsiteY3" fmla="*/ 106767 h 214081"/>
                <a:gd name="rtl" fmla="*/ 170985 w 337377"/>
                <a:gd name="rtt" fmla="*/ 37467 h 214081"/>
                <a:gd name="rtr" fmla="*/ 740785 w 337377"/>
                <a:gd name="rtb" fmla="*/ 176067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740785" y="106767"/>
                  </a:moveTo>
                  <a:lnTo>
                    <a:pt x="1085746" y="106767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Location</a:t>
              </a:r>
            </a:p>
          </p:txBody>
        </p:sp>
        <p:sp>
          <p:nvSpPr>
            <p:cNvPr id="117" name="Elliptical Category"/>
            <p:cNvSpPr/>
            <p:nvPr/>
          </p:nvSpPr>
          <p:spPr>
            <a:xfrm>
              <a:off x="3294779" y="1624194"/>
              <a:ext cx="1012134" cy="535202"/>
            </a:xfrm>
            <a:custGeom>
              <a:avLst/>
              <a:gdLst>
                <a:gd name="connsiteX0" fmla="*/ 582825 w 1012134"/>
                <a:gd name="connsiteY0" fmla="*/ 677712 h 535202"/>
                <a:gd name="connsiteX1" fmla="*/ 659584 w 1012134"/>
                <a:gd name="connsiteY1" fmla="*/ 820219 h 535202"/>
                <a:gd name="connsiteX2" fmla="*/ 736343 w 1012134"/>
                <a:gd name="connsiteY2" fmla="*/ 962731 h 535202"/>
                <a:gd name="connsiteX3" fmla="*/ 813105 w 1012134"/>
                <a:gd name="connsiteY3" fmla="*/ 1105243 h 535202"/>
                <a:gd name="connsiteX4" fmla="*/ 889858 w 1012134"/>
                <a:gd name="connsiteY4" fmla="*/ 1247746 h 535202"/>
                <a:gd name="connsiteX5" fmla="*/ 966620 w 1012134"/>
                <a:gd name="connsiteY5" fmla="*/ 1390258 h 535202"/>
                <a:gd name="connsiteX6" fmla="*/ 1043381 w 1012134"/>
                <a:gd name="connsiteY6" fmla="*/ 1532770 h 535202"/>
                <a:gd name="connsiteX7" fmla="*/ 1120142 w 1012134"/>
                <a:gd name="connsiteY7" fmla="*/ 1675281 h 535202"/>
                <a:gd name="connsiteX8" fmla="*/ 1196896 w 1012134"/>
                <a:gd name="connsiteY8" fmla="*/ 1817785 h 53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134" h="535202">
                  <a:moveTo>
                    <a:pt x="0" y="267601"/>
                  </a:moveTo>
                  <a:cubicBezTo>
                    <a:pt x="0" y="119809"/>
                    <a:pt x="226574" y="0"/>
                    <a:pt x="506066" y="0"/>
                  </a:cubicBezTo>
                  <a:cubicBezTo>
                    <a:pt x="785557" y="0"/>
                    <a:pt x="1012131" y="119809"/>
                    <a:pt x="1012131" y="267601"/>
                  </a:cubicBezTo>
                  <a:cubicBezTo>
                    <a:pt x="1012131" y="415393"/>
                    <a:pt x="785557" y="535202"/>
                    <a:pt x="506066" y="535202"/>
                  </a:cubicBezTo>
                  <a:cubicBezTo>
                    <a:pt x="226574" y="535202"/>
                    <a:pt x="0" y="415393"/>
                    <a:pt x="0" y="267601"/>
                  </a:cubicBezTo>
                  <a:close/>
                </a:path>
                <a:path w="1012134" h="535202" fill="none">
                  <a:moveTo>
                    <a:pt x="506066" y="535202"/>
                  </a:moveTo>
                  <a:lnTo>
                    <a:pt x="1273657" y="1960297"/>
                  </a:lnTo>
                </a:path>
              </a:pathLst>
            </a:custGeom>
            <a:solidFill>
              <a:srgbClr val="646B86"/>
            </a:solidFill>
            <a:ln w="7700" cap="flat">
              <a:solidFill>
                <a:srgbClr val="474D61"/>
              </a:solidFill>
              <a:bevel/>
            </a:ln>
            <a:effectLst>
              <a:outerShdw dist="21779" dir="2700000" algn="tl">
                <a:srgbClr val="646B86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Workload</a:t>
              </a:r>
            </a:p>
          </p:txBody>
        </p:sp>
        <p:sp>
          <p:nvSpPr>
            <p:cNvPr id="118" name="Primary Cause"/>
            <p:cNvSpPr/>
            <p:nvPr/>
          </p:nvSpPr>
          <p:spPr>
            <a:xfrm>
              <a:off x="3365629" y="3194124"/>
              <a:ext cx="337377" cy="214081"/>
            </a:xfrm>
            <a:custGeom>
              <a:avLst/>
              <a:gdLst>
                <a:gd name="connsiteX0" fmla="*/ 974758 w 337377"/>
                <a:gd name="connsiteY0" fmla="*/ 105354 h 214081"/>
                <a:gd name="connsiteX1" fmla="*/ 900222 w 337377"/>
                <a:gd name="connsiteY1" fmla="*/ 105354 h 214081"/>
                <a:gd name="connsiteX2" fmla="*/ 825686 w 337377"/>
                <a:gd name="connsiteY2" fmla="*/ 105354 h 214081"/>
                <a:gd name="connsiteX3" fmla="*/ 751147 w 337377"/>
                <a:gd name="connsiteY3" fmla="*/ 105354 h 214081"/>
                <a:gd name="rtl" fmla="*/ 45211 w 337377"/>
                <a:gd name="rtt" fmla="*/ -33246 h 214081"/>
                <a:gd name="rtr" fmla="*/ 676611 w 337377"/>
                <a:gd name="rtb" fmla="*/ 243954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676611" y="105354"/>
                  </a:moveTo>
                  <a:lnTo>
                    <a:pt x="1049294" y="10535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Too much </a:t>
              </a:r>
            </a:p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work</a:t>
              </a:r>
            </a:p>
          </p:txBody>
        </p:sp>
        <p:sp>
          <p:nvSpPr>
            <p:cNvPr id="119" name="Primary Cause"/>
            <p:cNvSpPr/>
            <p:nvPr/>
          </p:nvSpPr>
          <p:spPr>
            <a:xfrm>
              <a:off x="3117658" y="2765958"/>
              <a:ext cx="337377" cy="214081"/>
            </a:xfrm>
            <a:custGeom>
              <a:avLst/>
              <a:gdLst>
                <a:gd name="connsiteX0" fmla="*/ 997989 w 337377"/>
                <a:gd name="connsiteY0" fmla="*/ 105987 h 214081"/>
                <a:gd name="connsiteX1" fmla="*/ 928997 w 337377"/>
                <a:gd name="connsiteY1" fmla="*/ 105987 h 214081"/>
                <a:gd name="connsiteX2" fmla="*/ 860005 w 337377"/>
                <a:gd name="connsiteY2" fmla="*/ 105987 h 214081"/>
                <a:gd name="connsiteX3" fmla="*/ 791013 w 337377"/>
                <a:gd name="connsiteY3" fmla="*/ 105987 h 214081"/>
                <a:gd name="rtl" fmla="*/ 144524 w 337377"/>
                <a:gd name="rtt" fmla="*/ -32613 h 214081"/>
                <a:gd name="rtr" fmla="*/ 722024 w 337377"/>
                <a:gd name="rtb" fmla="*/ 244587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722024" y="105987"/>
                  </a:moveTo>
                  <a:lnTo>
                    <a:pt x="1066981" y="105987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High </a:t>
              </a:r>
            </a:p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pressure</a:t>
              </a:r>
            </a:p>
          </p:txBody>
        </p:sp>
        <p:sp>
          <p:nvSpPr>
            <p:cNvPr id="120" name="Primary Cause"/>
            <p:cNvSpPr/>
            <p:nvPr/>
          </p:nvSpPr>
          <p:spPr>
            <a:xfrm>
              <a:off x="2869687" y="2337799"/>
              <a:ext cx="337377" cy="214081"/>
            </a:xfrm>
            <a:custGeom>
              <a:avLst/>
              <a:gdLst>
                <a:gd name="connsiteX0" fmla="*/ 1008908 w 337377"/>
                <a:gd name="connsiteY0" fmla="*/ 106620 h 214081"/>
                <a:gd name="connsiteX1" fmla="*/ 933140 w 337377"/>
                <a:gd name="connsiteY1" fmla="*/ 106620 h 214081"/>
                <a:gd name="connsiteX2" fmla="*/ 857372 w 337377"/>
                <a:gd name="connsiteY2" fmla="*/ 106620 h 214081"/>
                <a:gd name="connsiteX3" fmla="*/ 781604 w 337377"/>
                <a:gd name="connsiteY3" fmla="*/ 106620 h 214081"/>
                <a:gd name="rtl" fmla="*/ -25662 w 337377"/>
                <a:gd name="rtt" fmla="*/ 37320 h 214081"/>
                <a:gd name="rtr" fmla="*/ 705838 w 337377"/>
                <a:gd name="rtb" fmla="*/ 175920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705838" y="106620"/>
                  </a:moveTo>
                  <a:lnTo>
                    <a:pt x="1084676" y="10662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Demanding</a:t>
              </a:r>
            </a:p>
          </p:txBody>
        </p:sp>
        <p:sp>
          <p:nvSpPr>
            <p:cNvPr id="121" name="Primary Cause"/>
            <p:cNvSpPr/>
            <p:nvPr/>
          </p:nvSpPr>
          <p:spPr>
            <a:xfrm>
              <a:off x="4425018" y="3193847"/>
              <a:ext cx="337377" cy="214081"/>
            </a:xfrm>
            <a:custGeom>
              <a:avLst/>
              <a:gdLst>
                <a:gd name="connsiteX0" fmla="*/ 982381 w 337377"/>
                <a:gd name="connsiteY0" fmla="*/ 105123 h 214081"/>
                <a:gd name="connsiteX1" fmla="*/ 925016 w 337377"/>
                <a:gd name="connsiteY1" fmla="*/ 105123 h 214081"/>
                <a:gd name="connsiteX2" fmla="*/ 867651 w 337377"/>
                <a:gd name="connsiteY2" fmla="*/ 105123 h 214081"/>
                <a:gd name="connsiteX3" fmla="*/ 810286 w 337377"/>
                <a:gd name="connsiteY3" fmla="*/ 105123 h 214081"/>
                <a:gd name="rtt" fmla="*/ -33477 h 214081"/>
                <a:gd name="rtr" fmla="*/ 752920 w 337377"/>
                <a:gd name="rtb" fmla="*/ 243723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rtt" r="rtr" b="rtb"/>
              <a:pathLst>
                <a:path w="337377" h="214081" fill="none">
                  <a:moveTo>
                    <a:pt x="752920" y="105123"/>
                  </a:moveTo>
                  <a:lnTo>
                    <a:pt x="1039746" y="10512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Office </a:t>
              </a:r>
            </a:p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environment</a:t>
              </a:r>
            </a:p>
          </p:txBody>
        </p:sp>
        <p:sp>
          <p:nvSpPr>
            <p:cNvPr id="122" name="Elliptical Category"/>
            <p:cNvSpPr/>
            <p:nvPr/>
          </p:nvSpPr>
          <p:spPr>
            <a:xfrm>
              <a:off x="2230778" y="1624194"/>
              <a:ext cx="1012134" cy="535202"/>
            </a:xfrm>
            <a:custGeom>
              <a:avLst/>
              <a:gdLst>
                <a:gd name="connsiteX0" fmla="*/ 584594 w 1012134"/>
                <a:gd name="connsiteY0" fmla="*/ 677775 h 535202"/>
                <a:gd name="connsiteX1" fmla="*/ 663123 w 1012134"/>
                <a:gd name="connsiteY1" fmla="*/ 820350 h 535202"/>
                <a:gd name="connsiteX2" fmla="*/ 741652 w 1012134"/>
                <a:gd name="connsiteY2" fmla="*/ 962924 h 535202"/>
                <a:gd name="connsiteX3" fmla="*/ 820181 w 1012134"/>
                <a:gd name="connsiteY3" fmla="*/ 1105497 h 535202"/>
                <a:gd name="connsiteX4" fmla="*/ 898713 w 1012134"/>
                <a:gd name="connsiteY4" fmla="*/ 1248070 h 535202"/>
                <a:gd name="connsiteX5" fmla="*/ 977238 w 1012134"/>
                <a:gd name="connsiteY5" fmla="*/ 1390643 h 535202"/>
                <a:gd name="connsiteX6" fmla="*/ 1055770 w 1012134"/>
                <a:gd name="connsiteY6" fmla="*/ 1533209 h 535202"/>
                <a:gd name="connsiteX7" fmla="*/ 1134295 w 1012134"/>
                <a:gd name="connsiteY7" fmla="*/ 1675782 h 535202"/>
                <a:gd name="connsiteX8" fmla="*/ 1212827 w 1012134"/>
                <a:gd name="connsiteY8" fmla="*/ 1818355 h 53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134" h="535202">
                  <a:moveTo>
                    <a:pt x="0" y="267601"/>
                  </a:moveTo>
                  <a:cubicBezTo>
                    <a:pt x="0" y="119809"/>
                    <a:pt x="226574" y="0"/>
                    <a:pt x="506066" y="0"/>
                  </a:cubicBezTo>
                  <a:cubicBezTo>
                    <a:pt x="785557" y="0"/>
                    <a:pt x="1012131" y="119809"/>
                    <a:pt x="1012131" y="267601"/>
                  </a:cubicBezTo>
                  <a:cubicBezTo>
                    <a:pt x="1012131" y="415393"/>
                    <a:pt x="785557" y="535202"/>
                    <a:pt x="506066" y="535202"/>
                  </a:cubicBezTo>
                  <a:cubicBezTo>
                    <a:pt x="226574" y="535202"/>
                    <a:pt x="0" y="415393"/>
                    <a:pt x="0" y="267601"/>
                  </a:cubicBezTo>
                  <a:close/>
                </a:path>
                <a:path w="1012134" h="535202" fill="none">
                  <a:moveTo>
                    <a:pt x="506066" y="535202"/>
                  </a:moveTo>
                  <a:lnTo>
                    <a:pt x="1291352" y="1960928"/>
                  </a:lnTo>
                </a:path>
              </a:pathLst>
            </a:custGeom>
            <a:solidFill>
              <a:srgbClr val="646B86"/>
            </a:solidFill>
            <a:ln w="7700" cap="flat">
              <a:solidFill>
                <a:srgbClr val="474D61"/>
              </a:solidFill>
              <a:bevel/>
            </a:ln>
            <a:effectLst>
              <a:outerShdw dist="21779" dir="2700000" algn="tl">
                <a:srgbClr val="646B86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Mnagement</a:t>
              </a:r>
            </a:p>
          </p:txBody>
        </p:sp>
        <p:sp>
          <p:nvSpPr>
            <p:cNvPr id="123" name="Primary Cause"/>
            <p:cNvSpPr/>
            <p:nvPr/>
          </p:nvSpPr>
          <p:spPr>
            <a:xfrm>
              <a:off x="2301627" y="3194124"/>
              <a:ext cx="337377" cy="214081"/>
            </a:xfrm>
            <a:custGeom>
              <a:avLst/>
              <a:gdLst>
                <a:gd name="connsiteX0" fmla="*/ 994455 w 337377"/>
                <a:gd name="connsiteY0" fmla="*/ 105861 h 214081"/>
                <a:gd name="connsiteX1" fmla="*/ 925463 w 337377"/>
                <a:gd name="connsiteY1" fmla="*/ 105861 h 214081"/>
                <a:gd name="connsiteX2" fmla="*/ 856471 w 337377"/>
                <a:gd name="connsiteY2" fmla="*/ 105861 h 214081"/>
                <a:gd name="connsiteX3" fmla="*/ 787479 w 337377"/>
                <a:gd name="connsiteY3" fmla="*/ 105861 h 214081"/>
                <a:gd name="rtl" fmla="*/ 71686 w 337377"/>
                <a:gd name="rtt" fmla="*/ -32739 h 214081"/>
                <a:gd name="rtr" fmla="*/ 718486 w 337377"/>
                <a:gd name="rtb" fmla="*/ 244461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718486" y="105861"/>
                  </a:moveTo>
                  <a:lnTo>
                    <a:pt x="1063447" y="10586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No </a:t>
              </a:r>
            </a:p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promotion</a:t>
              </a:r>
            </a:p>
          </p:txBody>
        </p:sp>
        <p:sp>
          <p:nvSpPr>
            <p:cNvPr id="125" name="Primary Cause"/>
            <p:cNvSpPr/>
            <p:nvPr/>
          </p:nvSpPr>
          <p:spPr>
            <a:xfrm>
              <a:off x="1805678" y="2337799"/>
              <a:ext cx="337377" cy="214081"/>
            </a:xfrm>
            <a:custGeom>
              <a:avLst/>
              <a:gdLst>
                <a:gd name="connsiteX0" fmla="*/ 1036243 w 337377"/>
                <a:gd name="connsiteY0" fmla="*/ 106747 h 214081"/>
                <a:gd name="connsiteX1" fmla="*/ 984268 w 337377"/>
                <a:gd name="connsiteY1" fmla="*/ 106747 h 214081"/>
                <a:gd name="connsiteX2" fmla="*/ 932293 w 337377"/>
                <a:gd name="connsiteY2" fmla="*/ 106747 h 214081"/>
                <a:gd name="connsiteX3" fmla="*/ 880318 w 337377"/>
                <a:gd name="connsiteY3" fmla="*/ 106747 h 214081"/>
                <a:gd name="rtl" fmla="*/ 66043 w 337377"/>
                <a:gd name="rtt" fmla="*/ 37447 h 214081"/>
                <a:gd name="rtr" fmla="*/ 828343 w 337377"/>
                <a:gd name="rtb" fmla="*/ 176047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828343" y="106747"/>
                  </a:moveTo>
                  <a:lnTo>
                    <a:pt x="1088218" y="106747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No incentive</a:t>
              </a:r>
            </a:p>
          </p:txBody>
        </p:sp>
        <p:sp>
          <p:nvSpPr>
            <p:cNvPr id="126" name="Primary Cause"/>
            <p:cNvSpPr/>
            <p:nvPr/>
          </p:nvSpPr>
          <p:spPr>
            <a:xfrm>
              <a:off x="2053657" y="2765958"/>
              <a:ext cx="337377" cy="214081"/>
            </a:xfrm>
            <a:custGeom>
              <a:avLst/>
              <a:gdLst>
                <a:gd name="connsiteX0" fmla="*/ 1024470 w 337377"/>
                <a:gd name="connsiteY0" fmla="*/ 106303 h 214081"/>
                <a:gd name="connsiteX1" fmla="*/ 973111 w 337377"/>
                <a:gd name="connsiteY1" fmla="*/ 106303 h 214081"/>
                <a:gd name="connsiteX2" fmla="*/ 921752 w 337377"/>
                <a:gd name="connsiteY2" fmla="*/ 106303 h 214081"/>
                <a:gd name="connsiteX3" fmla="*/ 870393 w 337377"/>
                <a:gd name="connsiteY3" fmla="*/ 106303 h 214081"/>
                <a:gd name="rtl" fmla="*/ 10534 w 337377"/>
                <a:gd name="rtt" fmla="*/ -32297 h 214081"/>
                <a:gd name="rtr" fmla="*/ 819034 w 337377"/>
                <a:gd name="rtb" fmla="*/ 244903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819034" y="106303"/>
                  </a:moveTo>
                  <a:lnTo>
                    <a:pt x="1075829" y="10630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Harsh </a:t>
              </a:r>
            </a:p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management</a:t>
              </a:r>
            </a:p>
          </p:txBody>
        </p:sp>
        <p:sp>
          <p:nvSpPr>
            <p:cNvPr id="127" name="Elliptical Category"/>
            <p:cNvSpPr/>
            <p:nvPr/>
          </p:nvSpPr>
          <p:spPr>
            <a:xfrm>
              <a:off x="1166777" y="1624194"/>
              <a:ext cx="1012134" cy="535202"/>
            </a:xfrm>
            <a:custGeom>
              <a:avLst/>
              <a:gdLst>
                <a:gd name="connsiteX0" fmla="*/ 586363 w 1012134"/>
                <a:gd name="connsiteY0" fmla="*/ 677838 h 535202"/>
                <a:gd name="connsiteX1" fmla="*/ 666661 w 1012134"/>
                <a:gd name="connsiteY1" fmla="*/ 820474 h 535202"/>
                <a:gd name="connsiteX2" fmla="*/ 746960 w 1012134"/>
                <a:gd name="connsiteY2" fmla="*/ 963108 h 535202"/>
                <a:gd name="connsiteX3" fmla="*/ 827257 w 1012134"/>
                <a:gd name="connsiteY3" fmla="*/ 1105743 h 535202"/>
                <a:gd name="connsiteX4" fmla="*/ 907553 w 1012134"/>
                <a:gd name="connsiteY4" fmla="*/ 1248386 h 535202"/>
                <a:gd name="connsiteX5" fmla="*/ 987856 w 1012134"/>
                <a:gd name="connsiteY5" fmla="*/ 1391020 h 535202"/>
                <a:gd name="connsiteX6" fmla="*/ 1068152 w 1012134"/>
                <a:gd name="connsiteY6" fmla="*/ 1533655 h 535202"/>
                <a:gd name="connsiteX7" fmla="*/ 1148447 w 1012134"/>
                <a:gd name="connsiteY7" fmla="*/ 1676290 h 535202"/>
                <a:gd name="connsiteX8" fmla="*/ 1228751 w 1012134"/>
                <a:gd name="connsiteY8" fmla="*/ 1818925 h 535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134" h="535202">
                  <a:moveTo>
                    <a:pt x="0" y="267601"/>
                  </a:moveTo>
                  <a:cubicBezTo>
                    <a:pt x="0" y="119809"/>
                    <a:pt x="226574" y="0"/>
                    <a:pt x="506066" y="0"/>
                  </a:cubicBezTo>
                  <a:cubicBezTo>
                    <a:pt x="785557" y="0"/>
                    <a:pt x="1012131" y="119809"/>
                    <a:pt x="1012131" y="267601"/>
                  </a:cubicBezTo>
                  <a:cubicBezTo>
                    <a:pt x="1012131" y="415393"/>
                    <a:pt x="785557" y="535202"/>
                    <a:pt x="506066" y="535202"/>
                  </a:cubicBezTo>
                  <a:cubicBezTo>
                    <a:pt x="226574" y="535202"/>
                    <a:pt x="0" y="415393"/>
                    <a:pt x="0" y="267601"/>
                  </a:cubicBezTo>
                  <a:close/>
                </a:path>
                <a:path w="1012134" h="535202" fill="none">
                  <a:moveTo>
                    <a:pt x="506066" y="535202"/>
                  </a:moveTo>
                  <a:lnTo>
                    <a:pt x="1309046" y="1961567"/>
                  </a:lnTo>
                </a:path>
              </a:pathLst>
            </a:custGeom>
            <a:solidFill>
              <a:srgbClr val="646B86"/>
            </a:solidFill>
            <a:ln w="7700" cap="flat">
              <a:solidFill>
                <a:srgbClr val="474D61"/>
              </a:solidFill>
              <a:bevel/>
            </a:ln>
            <a:effectLst>
              <a:outerShdw dist="21779" dir="2700000" algn="tl">
                <a:srgbClr val="646B86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Relationship</a:t>
              </a:r>
            </a:p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with Co-workers</a:t>
              </a:r>
            </a:p>
          </p:txBody>
        </p:sp>
        <p:sp>
          <p:nvSpPr>
            <p:cNvPr id="128" name="Primary Cause"/>
            <p:cNvSpPr/>
            <p:nvPr/>
          </p:nvSpPr>
          <p:spPr>
            <a:xfrm>
              <a:off x="1237626" y="3194124"/>
              <a:ext cx="337377" cy="214081"/>
            </a:xfrm>
            <a:custGeom>
              <a:avLst/>
              <a:gdLst>
                <a:gd name="connsiteX0" fmla="*/ 1008608 w 337377"/>
                <a:gd name="connsiteY0" fmla="*/ 106367 h 214081"/>
                <a:gd name="connsiteX1" fmla="*/ 939616 w 337377"/>
                <a:gd name="connsiteY1" fmla="*/ 106367 h 214081"/>
                <a:gd name="connsiteX2" fmla="*/ 870624 w 337377"/>
                <a:gd name="connsiteY2" fmla="*/ 106367 h 214081"/>
                <a:gd name="connsiteX3" fmla="*/ 801632 w 337377"/>
                <a:gd name="connsiteY3" fmla="*/ 106367 h 214081"/>
                <a:gd name="rtl" fmla="*/ -322259 w 337377"/>
                <a:gd name="rtt" fmla="*/ 37067 h 214081"/>
                <a:gd name="rtr" fmla="*/ 732641 w 337377"/>
                <a:gd name="rtb" fmla="*/ 175667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732641" y="106367"/>
                  </a:moveTo>
                  <a:lnTo>
                    <a:pt x="1077600" y="106367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Misunderstanding</a:t>
              </a:r>
            </a:p>
          </p:txBody>
        </p:sp>
        <p:sp>
          <p:nvSpPr>
            <p:cNvPr id="129" name="Primary Cause"/>
            <p:cNvSpPr/>
            <p:nvPr/>
          </p:nvSpPr>
          <p:spPr>
            <a:xfrm>
              <a:off x="741677" y="2337799"/>
              <a:ext cx="337377" cy="214081"/>
            </a:xfrm>
            <a:custGeom>
              <a:avLst/>
              <a:gdLst>
                <a:gd name="connsiteX0" fmla="*/ 1022768 w 337377"/>
                <a:gd name="connsiteY0" fmla="*/ 106873 h 214081"/>
                <a:gd name="connsiteX1" fmla="*/ 953776 w 337377"/>
                <a:gd name="connsiteY1" fmla="*/ 106873 h 214081"/>
                <a:gd name="connsiteX2" fmla="*/ 884784 w 337377"/>
                <a:gd name="connsiteY2" fmla="*/ 106873 h 214081"/>
                <a:gd name="connsiteX3" fmla="*/ 815792 w 337377"/>
                <a:gd name="connsiteY3" fmla="*/ 106873 h 214081"/>
                <a:gd name="rtl" fmla="*/ 153896 w 337377"/>
                <a:gd name="rtt" fmla="*/ -31727 h 214081"/>
                <a:gd name="rtr" fmla="*/ 746796 w 337377"/>
                <a:gd name="rtb" fmla="*/ 245473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746796" y="106873"/>
                  </a:moveTo>
                  <a:lnTo>
                    <a:pt x="1091760" y="10687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Different </a:t>
              </a:r>
            </a:p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concepts</a:t>
              </a:r>
            </a:p>
          </p:txBody>
        </p:sp>
        <p:sp>
          <p:nvSpPr>
            <p:cNvPr id="130" name="Primary Cause"/>
            <p:cNvSpPr/>
            <p:nvPr/>
          </p:nvSpPr>
          <p:spPr>
            <a:xfrm>
              <a:off x="989647" y="2765958"/>
              <a:ext cx="337377" cy="214081"/>
            </a:xfrm>
            <a:custGeom>
              <a:avLst/>
              <a:gdLst>
                <a:gd name="connsiteX0" fmla="*/ 1015692 w 337377"/>
                <a:gd name="connsiteY0" fmla="*/ 106620 h 214081"/>
                <a:gd name="connsiteX1" fmla="*/ 946700 w 337377"/>
                <a:gd name="connsiteY1" fmla="*/ 106620 h 214081"/>
                <a:gd name="connsiteX2" fmla="*/ 877708 w 337377"/>
                <a:gd name="connsiteY2" fmla="*/ 106620 h 214081"/>
                <a:gd name="connsiteX3" fmla="*/ 808716 w 337377"/>
                <a:gd name="connsiteY3" fmla="*/ 106620 h 214081"/>
                <a:gd name="rtl" fmla="*/ -176580 w 337377"/>
                <a:gd name="rtt" fmla="*/ -31980 h 214081"/>
                <a:gd name="rtr" fmla="*/ 739720 w 337377"/>
                <a:gd name="rtb" fmla="*/ 245220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37377" h="214081" fill="none">
                  <a:moveTo>
                    <a:pt x="739720" y="106620"/>
                  </a:moveTo>
                  <a:lnTo>
                    <a:pt x="1084684" y="10662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Lack of </a:t>
              </a:r>
            </a:p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communication</a:t>
              </a:r>
            </a:p>
          </p:txBody>
        </p:sp>
        <p:sp>
          <p:nvSpPr>
            <p:cNvPr id="131" name="Elliptical Category 2"/>
            <p:cNvSpPr/>
            <p:nvPr/>
          </p:nvSpPr>
          <p:spPr>
            <a:xfrm>
              <a:off x="6702778" y="4887891"/>
              <a:ext cx="970993" cy="483307"/>
            </a:xfrm>
            <a:custGeom>
              <a:avLst/>
              <a:gdLst>
                <a:gd name="connsiteX0" fmla="*/ 537406 w 970993"/>
                <a:gd name="connsiteY0" fmla="*/ -130529 h 483307"/>
                <a:gd name="connsiteX1" fmla="*/ 589315 w 970993"/>
                <a:gd name="connsiteY1" fmla="*/ -261059 h 483307"/>
                <a:gd name="connsiteX2" fmla="*/ 641224 w 970993"/>
                <a:gd name="connsiteY2" fmla="*/ -391587 h 483307"/>
                <a:gd name="connsiteX3" fmla="*/ 693132 w 970993"/>
                <a:gd name="connsiteY3" fmla="*/ -522116 h 483307"/>
                <a:gd name="connsiteX4" fmla="*/ 745041 w 970993"/>
                <a:gd name="connsiteY4" fmla="*/ -652646 h 483307"/>
                <a:gd name="connsiteX5" fmla="*/ 796950 w 970993"/>
                <a:gd name="connsiteY5" fmla="*/ -783175 h 483307"/>
                <a:gd name="connsiteX6" fmla="*/ 848856 w 970993"/>
                <a:gd name="connsiteY6" fmla="*/ -913705 h 483307"/>
                <a:gd name="connsiteX7" fmla="*/ 900769 w 970993"/>
                <a:gd name="connsiteY7" fmla="*/ -1044236 h 483307"/>
                <a:gd name="connsiteX8" fmla="*/ 952675 w 970993"/>
                <a:gd name="connsiteY8" fmla="*/ -1174758 h 48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0993" h="483307">
                  <a:moveTo>
                    <a:pt x="0" y="241654"/>
                  </a:moveTo>
                  <a:cubicBezTo>
                    <a:pt x="0" y="108192"/>
                    <a:pt x="217365" y="0"/>
                    <a:pt x="485497" y="0"/>
                  </a:cubicBezTo>
                  <a:cubicBezTo>
                    <a:pt x="753630" y="0"/>
                    <a:pt x="970995" y="108192"/>
                    <a:pt x="970995" y="241654"/>
                  </a:cubicBezTo>
                  <a:cubicBezTo>
                    <a:pt x="970995" y="375115"/>
                    <a:pt x="753630" y="483307"/>
                    <a:pt x="485497" y="483307"/>
                  </a:cubicBezTo>
                  <a:cubicBezTo>
                    <a:pt x="217365" y="483307"/>
                    <a:pt x="0" y="375115"/>
                    <a:pt x="0" y="241654"/>
                  </a:cubicBezTo>
                  <a:close/>
                </a:path>
                <a:path w="970993" h="483307" fill="none">
                  <a:moveTo>
                    <a:pt x="485497" y="0"/>
                  </a:moveTo>
                  <a:lnTo>
                    <a:pt x="1004588" y="-1305289"/>
                  </a:lnTo>
                </a:path>
              </a:pathLst>
            </a:custGeom>
            <a:solidFill>
              <a:srgbClr val="646B86"/>
            </a:solidFill>
            <a:ln w="7700" cap="flat">
              <a:solidFill>
                <a:srgbClr val="474D61"/>
              </a:solidFill>
              <a:bevel/>
            </a:ln>
            <a:effectLst>
              <a:outerShdw dist="21779" dir="2700000" algn="tl">
                <a:srgbClr val="646B86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Self-confidence</a:t>
              </a:r>
            </a:p>
          </p:txBody>
        </p:sp>
        <p:sp>
          <p:nvSpPr>
            <p:cNvPr id="133" name="Primary Cause"/>
            <p:cNvSpPr/>
            <p:nvPr/>
          </p:nvSpPr>
          <p:spPr>
            <a:xfrm>
              <a:off x="6641281" y="3760174"/>
              <a:ext cx="323665" cy="193323"/>
            </a:xfrm>
            <a:custGeom>
              <a:avLst/>
              <a:gdLst>
                <a:gd name="connsiteX0" fmla="*/ 861499 w 323665"/>
                <a:gd name="connsiteY0" fmla="*/ 83485 h 193323"/>
                <a:gd name="connsiteX1" fmla="*/ 760730 w 323665"/>
                <a:gd name="connsiteY1" fmla="*/ 83485 h 193323"/>
                <a:gd name="connsiteX2" fmla="*/ 659962 w 323665"/>
                <a:gd name="connsiteY2" fmla="*/ 83485 h 193323"/>
                <a:gd name="connsiteX3" fmla="*/ 559194 w 323665"/>
                <a:gd name="connsiteY3" fmla="*/ 83485 h 193323"/>
                <a:gd name="rtl" fmla="*/ -350074 w 323665"/>
                <a:gd name="rtt" fmla="*/ 14185 h 193323"/>
                <a:gd name="rtr" fmla="*/ 458426 w 323665"/>
                <a:gd name="rtb" fmla="*/ 152785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458426" y="83485"/>
                  </a:moveTo>
                  <a:lnTo>
                    <a:pt x="962269" y="8348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Not confident</a:t>
              </a:r>
            </a:p>
          </p:txBody>
        </p:sp>
        <p:sp>
          <p:nvSpPr>
            <p:cNvPr id="134" name="Primary Cause"/>
            <p:cNvSpPr/>
            <p:nvPr/>
          </p:nvSpPr>
          <p:spPr>
            <a:xfrm>
              <a:off x="6451938" y="4146814"/>
              <a:ext cx="323665" cy="193323"/>
            </a:xfrm>
            <a:custGeom>
              <a:avLst/>
              <a:gdLst>
                <a:gd name="connsiteX0" fmla="*/ 901616 w 323665"/>
                <a:gd name="connsiteY0" fmla="*/ 88426 h 193323"/>
                <a:gd name="connsiteX1" fmla="*/ 807360 w 323665"/>
                <a:gd name="connsiteY1" fmla="*/ 88426 h 193323"/>
                <a:gd name="connsiteX2" fmla="*/ 713095 w 323665"/>
                <a:gd name="connsiteY2" fmla="*/ 88426 h 193323"/>
                <a:gd name="connsiteX3" fmla="*/ 618832 w 323665"/>
                <a:gd name="connsiteY3" fmla="*/ 88426 h 193323"/>
                <a:gd name="rtl" fmla="*/ -684331 w 323665"/>
                <a:gd name="rtt" fmla="*/ 19126 h 193323"/>
                <a:gd name="rtr" fmla="*/ 524569 w 323665"/>
                <a:gd name="rtb" fmla="*/ 157726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524569" y="88426"/>
                  </a:moveTo>
                  <a:lnTo>
                    <a:pt x="995880" y="8842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Poor adaption ability</a:t>
              </a:r>
            </a:p>
          </p:txBody>
        </p:sp>
        <p:sp>
          <p:nvSpPr>
            <p:cNvPr id="135" name="Primary Cause"/>
            <p:cNvSpPr/>
            <p:nvPr/>
          </p:nvSpPr>
          <p:spPr>
            <a:xfrm>
              <a:off x="6262595" y="4533461"/>
              <a:ext cx="323665" cy="193323"/>
            </a:xfrm>
            <a:custGeom>
              <a:avLst/>
              <a:gdLst>
                <a:gd name="connsiteX0" fmla="*/ 941741 w 323665"/>
                <a:gd name="connsiteY0" fmla="*/ 93369 h 193323"/>
                <a:gd name="connsiteX1" fmla="*/ 853984 w 323665"/>
                <a:gd name="connsiteY1" fmla="*/ 93369 h 193323"/>
                <a:gd name="connsiteX2" fmla="*/ 766229 w 323665"/>
                <a:gd name="connsiteY2" fmla="*/ 93369 h 193323"/>
                <a:gd name="connsiteX3" fmla="*/ 678472 w 323665"/>
                <a:gd name="connsiteY3" fmla="*/ 93369 h 193323"/>
                <a:gd name="rtl" fmla="*/ -186985 w 323665"/>
                <a:gd name="rtt" fmla="*/ 24069 h 193323"/>
                <a:gd name="rtr" fmla="*/ 590715 w 323665"/>
                <a:gd name="rtb" fmla="*/ 162669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590715" y="93369"/>
                  </a:moveTo>
                  <a:lnTo>
                    <a:pt x="1029498" y="9336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Not qualified</a:t>
              </a:r>
            </a:p>
          </p:txBody>
        </p:sp>
        <p:sp>
          <p:nvSpPr>
            <p:cNvPr id="136" name="Elliptical Category 2"/>
            <p:cNvSpPr/>
            <p:nvPr/>
          </p:nvSpPr>
          <p:spPr>
            <a:xfrm>
              <a:off x="4929437" y="4887891"/>
              <a:ext cx="970993" cy="483307"/>
            </a:xfrm>
            <a:custGeom>
              <a:avLst/>
              <a:gdLst>
                <a:gd name="connsiteX0" fmla="*/ 540355 w 970993"/>
                <a:gd name="connsiteY0" fmla="*/ -130423 h 483307"/>
                <a:gd name="connsiteX1" fmla="*/ 595213 w 970993"/>
                <a:gd name="connsiteY1" fmla="*/ -260848 h 483307"/>
                <a:gd name="connsiteX2" fmla="*/ 650071 w 970993"/>
                <a:gd name="connsiteY2" fmla="*/ -391271 h 483307"/>
                <a:gd name="connsiteX3" fmla="*/ 704929 w 970993"/>
                <a:gd name="connsiteY3" fmla="*/ -521694 h 483307"/>
                <a:gd name="connsiteX4" fmla="*/ 759787 w 970993"/>
                <a:gd name="connsiteY4" fmla="*/ -652118 h 483307"/>
                <a:gd name="connsiteX5" fmla="*/ 814645 w 970993"/>
                <a:gd name="connsiteY5" fmla="*/ -782543 h 483307"/>
                <a:gd name="connsiteX6" fmla="*/ 869499 w 970993"/>
                <a:gd name="connsiteY6" fmla="*/ -912966 h 483307"/>
                <a:gd name="connsiteX7" fmla="*/ 924362 w 970993"/>
                <a:gd name="connsiteY7" fmla="*/ -1043389 h 483307"/>
                <a:gd name="connsiteX8" fmla="*/ 979217 w 970993"/>
                <a:gd name="connsiteY8" fmla="*/ -1173811 h 48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0993" h="483307">
                  <a:moveTo>
                    <a:pt x="0" y="241654"/>
                  </a:moveTo>
                  <a:cubicBezTo>
                    <a:pt x="0" y="108192"/>
                    <a:pt x="217365" y="0"/>
                    <a:pt x="485497" y="0"/>
                  </a:cubicBezTo>
                  <a:cubicBezTo>
                    <a:pt x="753630" y="0"/>
                    <a:pt x="970995" y="108192"/>
                    <a:pt x="970995" y="241654"/>
                  </a:cubicBezTo>
                  <a:cubicBezTo>
                    <a:pt x="970995" y="375115"/>
                    <a:pt x="753630" y="483307"/>
                    <a:pt x="485497" y="483307"/>
                  </a:cubicBezTo>
                  <a:cubicBezTo>
                    <a:pt x="217365" y="483307"/>
                    <a:pt x="0" y="375115"/>
                    <a:pt x="0" y="241654"/>
                  </a:cubicBezTo>
                  <a:close/>
                </a:path>
                <a:path w="970993" h="483307" fill="none">
                  <a:moveTo>
                    <a:pt x="485497" y="0"/>
                  </a:moveTo>
                  <a:lnTo>
                    <a:pt x="1034079" y="-1304234"/>
                  </a:lnTo>
                </a:path>
              </a:pathLst>
            </a:custGeom>
            <a:solidFill>
              <a:srgbClr val="646B86"/>
            </a:solidFill>
            <a:ln w="7700" cap="flat">
              <a:solidFill>
                <a:srgbClr val="474D61"/>
              </a:solidFill>
              <a:bevel/>
            </a:ln>
            <a:effectLst>
              <a:outerShdw dist="21779" dir="2700000" algn="tl">
                <a:srgbClr val="646B86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Residence</a:t>
              </a:r>
            </a:p>
          </p:txBody>
        </p:sp>
        <p:sp>
          <p:nvSpPr>
            <p:cNvPr id="137" name="Primary Cause"/>
            <p:cNvSpPr/>
            <p:nvPr/>
          </p:nvSpPr>
          <p:spPr>
            <a:xfrm>
              <a:off x="4489254" y="4533461"/>
              <a:ext cx="323665" cy="193323"/>
            </a:xfrm>
            <a:custGeom>
              <a:avLst/>
              <a:gdLst>
                <a:gd name="connsiteX0" fmla="*/ 966027 w 323665"/>
                <a:gd name="connsiteY0" fmla="*/ 93580 h 193323"/>
                <a:gd name="connsiteX1" fmla="*/ 896665 w 323665"/>
                <a:gd name="connsiteY1" fmla="*/ 93580 h 193323"/>
                <a:gd name="connsiteX2" fmla="*/ 827296 w 323665"/>
                <a:gd name="connsiteY2" fmla="*/ 93580 h 193323"/>
                <a:gd name="connsiteX3" fmla="*/ 757927 w 323665"/>
                <a:gd name="connsiteY3" fmla="*/ 93580 h 193323"/>
                <a:gd name="rtl" fmla="*/ -443341 w 323665"/>
                <a:gd name="rtt" fmla="*/ 24280 h 193323"/>
                <a:gd name="rtr" fmla="*/ 688559 w 323665"/>
                <a:gd name="rtb" fmla="*/ 162880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688559" y="93580"/>
                  </a:moveTo>
                  <a:lnTo>
                    <a:pt x="1035396" y="9358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Change of address</a:t>
              </a:r>
            </a:p>
          </p:txBody>
        </p:sp>
        <p:sp>
          <p:nvSpPr>
            <p:cNvPr id="138" name="Primary Cause"/>
            <p:cNvSpPr/>
            <p:nvPr/>
          </p:nvSpPr>
          <p:spPr>
            <a:xfrm>
              <a:off x="4867940" y="3760174"/>
              <a:ext cx="323665" cy="193323"/>
            </a:xfrm>
            <a:custGeom>
              <a:avLst/>
              <a:gdLst>
                <a:gd name="connsiteX0" fmla="*/ 917724 w 323665"/>
                <a:gd name="connsiteY0" fmla="*/ 84329 h 193323"/>
                <a:gd name="connsiteX1" fmla="*/ 849587 w 323665"/>
                <a:gd name="connsiteY1" fmla="*/ 84329 h 193323"/>
                <a:gd name="connsiteX2" fmla="*/ 781450 w 323665"/>
                <a:gd name="connsiteY2" fmla="*/ 84329 h 193323"/>
                <a:gd name="connsiteX3" fmla="*/ 713313 w 323665"/>
                <a:gd name="connsiteY3" fmla="*/ 84329 h 193323"/>
                <a:gd name="rtl" fmla="*/ -232622 w 323665"/>
                <a:gd name="rtt" fmla="*/ 15029 h 193323"/>
                <a:gd name="rtr" fmla="*/ 645178 w 323665"/>
                <a:gd name="rtb" fmla="*/ 153629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645178" y="84329"/>
                  </a:moveTo>
                  <a:lnTo>
                    <a:pt x="985854" y="8432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Transportation</a:t>
              </a:r>
            </a:p>
          </p:txBody>
        </p:sp>
        <p:sp>
          <p:nvSpPr>
            <p:cNvPr id="139" name="Primary Cause"/>
            <p:cNvSpPr/>
            <p:nvPr/>
          </p:nvSpPr>
          <p:spPr>
            <a:xfrm>
              <a:off x="4678597" y="4146814"/>
              <a:ext cx="323665" cy="193323"/>
            </a:xfrm>
            <a:custGeom>
              <a:avLst/>
              <a:gdLst>
                <a:gd name="connsiteX0" fmla="*/ 942495 w 323665"/>
                <a:gd name="connsiteY0" fmla="*/ 88953 h 193323"/>
                <a:gd name="connsiteX1" fmla="*/ 874358 w 323665"/>
                <a:gd name="connsiteY1" fmla="*/ 88953 h 193323"/>
                <a:gd name="connsiteX2" fmla="*/ 806221 w 323665"/>
                <a:gd name="connsiteY2" fmla="*/ 88953 h 193323"/>
                <a:gd name="connsiteX3" fmla="*/ 738084 w 323665"/>
                <a:gd name="connsiteY3" fmla="*/ 88953 h 193323"/>
                <a:gd name="rtl" fmla="*/ -323351 w 323665"/>
                <a:gd name="rtt" fmla="*/ -49647 h 193323"/>
                <a:gd name="rtr" fmla="*/ 669949 w 323665"/>
                <a:gd name="rtb" fmla="*/ 227553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669949" y="88953"/>
                  </a:moveTo>
                  <a:lnTo>
                    <a:pt x="1010625" y="8895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Conflict between </a:t>
              </a:r>
            </a:p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work and life</a:t>
              </a:r>
            </a:p>
          </p:txBody>
        </p:sp>
        <p:sp>
          <p:nvSpPr>
            <p:cNvPr id="140" name="Elliptical Category 2"/>
            <p:cNvSpPr/>
            <p:nvPr/>
          </p:nvSpPr>
          <p:spPr>
            <a:xfrm>
              <a:off x="3156104" y="4887891"/>
              <a:ext cx="970993" cy="483307"/>
            </a:xfrm>
            <a:custGeom>
              <a:avLst/>
              <a:gdLst>
                <a:gd name="connsiteX0" fmla="*/ 543304 w 970993"/>
                <a:gd name="connsiteY0" fmla="*/ -130318 h 483307"/>
                <a:gd name="connsiteX1" fmla="*/ 601111 w 970993"/>
                <a:gd name="connsiteY1" fmla="*/ -260637 h 483307"/>
                <a:gd name="connsiteX2" fmla="*/ 658917 w 970993"/>
                <a:gd name="connsiteY2" fmla="*/ -390954 h 483307"/>
                <a:gd name="connsiteX3" fmla="*/ 716724 w 970993"/>
                <a:gd name="connsiteY3" fmla="*/ -521273 h 483307"/>
                <a:gd name="connsiteX4" fmla="*/ 774528 w 970993"/>
                <a:gd name="connsiteY4" fmla="*/ -651591 h 483307"/>
                <a:gd name="connsiteX5" fmla="*/ 832339 w 970993"/>
                <a:gd name="connsiteY5" fmla="*/ -781912 h 483307"/>
                <a:gd name="connsiteX6" fmla="*/ 890143 w 970993"/>
                <a:gd name="connsiteY6" fmla="*/ -912227 h 483307"/>
                <a:gd name="connsiteX7" fmla="*/ 947947 w 970993"/>
                <a:gd name="connsiteY7" fmla="*/ -1042549 h 483307"/>
                <a:gd name="connsiteX8" fmla="*/ 1005759 w 970993"/>
                <a:gd name="connsiteY8" fmla="*/ -1172864 h 48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0993" h="483307">
                  <a:moveTo>
                    <a:pt x="0" y="241654"/>
                  </a:moveTo>
                  <a:cubicBezTo>
                    <a:pt x="0" y="108192"/>
                    <a:pt x="217365" y="0"/>
                    <a:pt x="485497" y="0"/>
                  </a:cubicBezTo>
                  <a:cubicBezTo>
                    <a:pt x="753630" y="0"/>
                    <a:pt x="970995" y="108192"/>
                    <a:pt x="970995" y="241654"/>
                  </a:cubicBezTo>
                  <a:cubicBezTo>
                    <a:pt x="970995" y="375115"/>
                    <a:pt x="753630" y="483307"/>
                    <a:pt x="485497" y="483307"/>
                  </a:cubicBezTo>
                  <a:cubicBezTo>
                    <a:pt x="217365" y="483307"/>
                    <a:pt x="0" y="375115"/>
                    <a:pt x="0" y="241654"/>
                  </a:cubicBezTo>
                  <a:close/>
                </a:path>
                <a:path w="970993" h="483307" fill="none">
                  <a:moveTo>
                    <a:pt x="485497" y="0"/>
                  </a:moveTo>
                  <a:lnTo>
                    <a:pt x="1063563" y="-1303179"/>
                  </a:lnTo>
                </a:path>
              </a:pathLst>
            </a:custGeom>
            <a:solidFill>
              <a:srgbClr val="646B86"/>
            </a:solidFill>
            <a:ln w="7700" cap="flat">
              <a:solidFill>
                <a:srgbClr val="474D61"/>
              </a:solidFill>
              <a:bevel/>
            </a:ln>
            <a:effectLst>
              <a:outerShdw dist="21779" dir="2700000" algn="tl">
                <a:srgbClr val="646B86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Health</a:t>
              </a:r>
            </a:p>
          </p:txBody>
        </p:sp>
        <p:sp>
          <p:nvSpPr>
            <p:cNvPr id="141" name="Primary Cause"/>
            <p:cNvSpPr/>
            <p:nvPr/>
          </p:nvSpPr>
          <p:spPr>
            <a:xfrm>
              <a:off x="2715921" y="4533461"/>
              <a:ext cx="323665" cy="193323"/>
            </a:xfrm>
            <a:custGeom>
              <a:avLst/>
              <a:gdLst>
                <a:gd name="connsiteX0" fmla="*/ 964209 w 323665"/>
                <a:gd name="connsiteY0" fmla="*/ 93791 h 193323"/>
                <a:gd name="connsiteX1" fmla="*/ 887125 w 323665"/>
                <a:gd name="connsiteY1" fmla="*/ 93791 h 193323"/>
                <a:gd name="connsiteX2" fmla="*/ 810040 w 323665"/>
                <a:gd name="connsiteY2" fmla="*/ 93791 h 193323"/>
                <a:gd name="connsiteX3" fmla="*/ 732954 w 323665"/>
                <a:gd name="connsiteY3" fmla="*/ 93791 h 193323"/>
                <a:gd name="rtl" fmla="*/ 86068 w 323665"/>
                <a:gd name="rtt" fmla="*/ 24491 h 193323"/>
                <a:gd name="rtr" fmla="*/ 655868 w 323665"/>
                <a:gd name="rtb" fmla="*/ 163091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655868" y="93791"/>
                  </a:moveTo>
                  <a:lnTo>
                    <a:pt x="1041294" y="9379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Stressful</a:t>
              </a:r>
            </a:p>
          </p:txBody>
        </p:sp>
        <p:sp>
          <p:nvSpPr>
            <p:cNvPr id="142" name="Primary Cause"/>
            <p:cNvSpPr/>
            <p:nvPr/>
          </p:nvSpPr>
          <p:spPr>
            <a:xfrm>
              <a:off x="2905264" y="4146814"/>
              <a:ext cx="323665" cy="193323"/>
            </a:xfrm>
            <a:custGeom>
              <a:avLst/>
              <a:gdLst>
                <a:gd name="connsiteX0" fmla="*/ 943050 w 323665"/>
                <a:gd name="connsiteY0" fmla="*/ 89481 h 193323"/>
                <a:gd name="connsiteX1" fmla="*/ 860729 w 323665"/>
                <a:gd name="connsiteY1" fmla="*/ 89481 h 193323"/>
                <a:gd name="connsiteX2" fmla="*/ 778408 w 323665"/>
                <a:gd name="connsiteY2" fmla="*/ 89481 h 193323"/>
                <a:gd name="connsiteX3" fmla="*/ 696085 w 323665"/>
                <a:gd name="connsiteY3" fmla="*/ 89481 h 193323"/>
                <a:gd name="rtl" fmla="*/ 182564 w 323665"/>
                <a:gd name="rtt" fmla="*/ 20181 h 193323"/>
                <a:gd name="rtr" fmla="*/ 613764 w 323665"/>
                <a:gd name="rtb" fmla="*/ 158781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613764" y="89481"/>
                  </a:moveTo>
                  <a:lnTo>
                    <a:pt x="1025370" y="8948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Illness</a:t>
              </a:r>
            </a:p>
          </p:txBody>
        </p:sp>
        <p:sp>
          <p:nvSpPr>
            <p:cNvPr id="143" name="Primary Cause"/>
            <p:cNvSpPr/>
            <p:nvPr/>
          </p:nvSpPr>
          <p:spPr>
            <a:xfrm>
              <a:off x="3094607" y="3760174"/>
              <a:ext cx="323665" cy="193323"/>
            </a:xfrm>
            <a:custGeom>
              <a:avLst/>
              <a:gdLst>
                <a:gd name="connsiteX0" fmla="*/ 928050 w 323665"/>
                <a:gd name="connsiteY0" fmla="*/ 85172 h 193323"/>
                <a:gd name="connsiteX1" fmla="*/ 846654 w 323665"/>
                <a:gd name="connsiteY1" fmla="*/ 85172 h 193323"/>
                <a:gd name="connsiteX2" fmla="*/ 765254 w 323665"/>
                <a:gd name="connsiteY2" fmla="*/ 85172 h 193323"/>
                <a:gd name="connsiteX3" fmla="*/ 683857 w 323665"/>
                <a:gd name="connsiteY3" fmla="*/ 85172 h 193323"/>
                <a:gd name="rtl" fmla="*/ -398540 w 323665"/>
                <a:gd name="rtt" fmla="*/ 15872 h 193323"/>
                <a:gd name="rtr" fmla="*/ 602460 w 323665"/>
                <a:gd name="rtb" fmla="*/ 154472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602460" y="85172"/>
                  </a:moveTo>
                  <a:lnTo>
                    <a:pt x="1009447" y="85172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Poor constitution</a:t>
              </a:r>
            </a:p>
          </p:txBody>
        </p:sp>
        <p:sp>
          <p:nvSpPr>
            <p:cNvPr id="144" name="Elliptical Category 2"/>
            <p:cNvSpPr/>
            <p:nvPr/>
          </p:nvSpPr>
          <p:spPr>
            <a:xfrm>
              <a:off x="1382771" y="4887891"/>
              <a:ext cx="970993" cy="483307"/>
            </a:xfrm>
            <a:custGeom>
              <a:avLst/>
              <a:gdLst>
                <a:gd name="connsiteX0" fmla="*/ 546253 w 970993"/>
                <a:gd name="connsiteY0" fmla="*/ -130212 h 483307"/>
                <a:gd name="connsiteX1" fmla="*/ 607009 w 970993"/>
                <a:gd name="connsiteY1" fmla="*/ -260426 h 483307"/>
                <a:gd name="connsiteX2" fmla="*/ 667764 w 970993"/>
                <a:gd name="connsiteY2" fmla="*/ -390638 h 483307"/>
                <a:gd name="connsiteX3" fmla="*/ 728519 w 970993"/>
                <a:gd name="connsiteY3" fmla="*/ -520851 h 483307"/>
                <a:gd name="connsiteX4" fmla="*/ 789273 w 970993"/>
                <a:gd name="connsiteY4" fmla="*/ -651064 h 483307"/>
                <a:gd name="connsiteX5" fmla="*/ 850034 w 970993"/>
                <a:gd name="connsiteY5" fmla="*/ -781273 h 483307"/>
                <a:gd name="connsiteX6" fmla="*/ 910787 w 970993"/>
                <a:gd name="connsiteY6" fmla="*/ -911488 h 483307"/>
                <a:gd name="connsiteX7" fmla="*/ 971540 w 970993"/>
                <a:gd name="connsiteY7" fmla="*/ -1041702 h 483307"/>
                <a:gd name="connsiteX8" fmla="*/ 1032301 w 970993"/>
                <a:gd name="connsiteY8" fmla="*/ -1171917 h 48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0993" h="483307">
                  <a:moveTo>
                    <a:pt x="0" y="241654"/>
                  </a:moveTo>
                  <a:cubicBezTo>
                    <a:pt x="0" y="108192"/>
                    <a:pt x="217365" y="0"/>
                    <a:pt x="485497" y="0"/>
                  </a:cubicBezTo>
                  <a:cubicBezTo>
                    <a:pt x="753630" y="0"/>
                    <a:pt x="970995" y="108192"/>
                    <a:pt x="970995" y="241654"/>
                  </a:cubicBezTo>
                  <a:cubicBezTo>
                    <a:pt x="970995" y="375115"/>
                    <a:pt x="753630" y="483307"/>
                    <a:pt x="485497" y="483307"/>
                  </a:cubicBezTo>
                  <a:cubicBezTo>
                    <a:pt x="217365" y="483307"/>
                    <a:pt x="0" y="375115"/>
                    <a:pt x="0" y="241654"/>
                  </a:cubicBezTo>
                  <a:close/>
                </a:path>
                <a:path w="970993" h="483307" fill="none">
                  <a:moveTo>
                    <a:pt x="485497" y="0"/>
                  </a:moveTo>
                  <a:lnTo>
                    <a:pt x="1093054" y="-1302124"/>
                  </a:lnTo>
                </a:path>
              </a:pathLst>
            </a:custGeom>
            <a:solidFill>
              <a:srgbClr val="646B86"/>
            </a:solidFill>
            <a:ln w="7700" cap="flat">
              <a:solidFill>
                <a:srgbClr val="474D61"/>
              </a:solidFill>
              <a:bevel/>
            </a:ln>
            <a:effectLst>
              <a:outerShdw dist="21779" dir="2700000" algn="tl">
                <a:srgbClr val="646B86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Plan</a:t>
              </a:r>
            </a:p>
            <a:p>
              <a:pPr algn="ctr"/>
              <a:r>
                <a:rPr sz="936">
                  <a:solidFill>
                    <a:srgbClr val="FFFFFF"/>
                  </a:solidFill>
                  <a:latin typeface="Arial"/>
                </a:rPr>
                <a:t>Change</a:t>
              </a:r>
            </a:p>
          </p:txBody>
        </p:sp>
        <p:sp>
          <p:nvSpPr>
            <p:cNvPr id="145" name="Primary Cause"/>
            <p:cNvSpPr/>
            <p:nvPr/>
          </p:nvSpPr>
          <p:spPr>
            <a:xfrm>
              <a:off x="942588" y="4533461"/>
              <a:ext cx="323665" cy="193323"/>
            </a:xfrm>
            <a:custGeom>
              <a:avLst/>
              <a:gdLst>
                <a:gd name="connsiteX0" fmla="*/ 987294 w 323665"/>
                <a:gd name="connsiteY0" fmla="*/ 94002 h 193323"/>
                <a:gd name="connsiteX1" fmla="*/ 927388 w 323665"/>
                <a:gd name="connsiteY1" fmla="*/ 94002 h 193323"/>
                <a:gd name="connsiteX2" fmla="*/ 867482 w 323665"/>
                <a:gd name="connsiteY2" fmla="*/ 94002 h 193323"/>
                <a:gd name="connsiteX3" fmla="*/ 807584 w 323665"/>
                <a:gd name="connsiteY3" fmla="*/ 94002 h 193323"/>
                <a:gd name="rtl" fmla="*/ -153223 w 323665"/>
                <a:gd name="rtt" fmla="*/ 24702 h 193323"/>
                <a:gd name="rtr" fmla="*/ 747677 w 323665"/>
                <a:gd name="rtb" fmla="*/ 163302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747677" y="94002"/>
                  </a:moveTo>
                  <a:lnTo>
                    <a:pt x="1047192" y="94002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Further studies</a:t>
              </a:r>
            </a:p>
          </p:txBody>
        </p:sp>
        <p:sp>
          <p:nvSpPr>
            <p:cNvPr id="146" name="Primary Cause"/>
            <p:cNvSpPr/>
            <p:nvPr/>
          </p:nvSpPr>
          <p:spPr>
            <a:xfrm>
              <a:off x="1318918" y="3758842"/>
              <a:ext cx="323665" cy="193323"/>
            </a:xfrm>
            <a:custGeom>
              <a:avLst/>
              <a:gdLst>
                <a:gd name="connsiteX0" fmla="*/ 958550 w 323665"/>
                <a:gd name="connsiteY0" fmla="*/ 87346 h 193323"/>
                <a:gd name="connsiteX1" fmla="*/ 881712 w 323665"/>
                <a:gd name="connsiteY1" fmla="*/ 87346 h 193323"/>
                <a:gd name="connsiteX2" fmla="*/ 804866 w 323665"/>
                <a:gd name="connsiteY2" fmla="*/ 87346 h 193323"/>
                <a:gd name="connsiteX3" fmla="*/ 728022 w 323665"/>
                <a:gd name="connsiteY3" fmla="*/ 87346 h 193323"/>
                <a:gd name="rtl" fmla="*/ -473021 w 323665"/>
                <a:gd name="rtt" fmla="*/ 18046 h 193323"/>
                <a:gd name="rtr" fmla="*/ 651179 w 323665"/>
                <a:gd name="rtb" fmla="*/ 156646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651179" y="87346"/>
                  </a:moveTo>
                  <a:lnTo>
                    <a:pt x="1035396" y="8734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Change profession</a:t>
              </a:r>
            </a:p>
          </p:txBody>
        </p:sp>
        <p:grpSp>
          <p:nvGrpSpPr>
            <p:cNvPr id="147" name="Dynamic Band"/>
            <p:cNvGrpSpPr/>
            <p:nvPr/>
          </p:nvGrpSpPr>
          <p:grpSpPr>
            <a:xfrm>
              <a:off x="165290" y="1323874"/>
              <a:ext cx="7660792" cy="2255538"/>
              <a:chOff x="165290" y="1323874"/>
              <a:chExt cx="7660792" cy="2255538"/>
            </a:xfrm>
          </p:grpSpPr>
          <p:grpSp>
            <p:nvGrpSpPr>
              <p:cNvPr id="148" name="Functional band"/>
              <p:cNvGrpSpPr/>
              <p:nvPr/>
            </p:nvGrpSpPr>
            <p:grpSpPr>
              <a:xfrm>
                <a:off x="165290" y="1323874"/>
                <a:ext cx="7660792" cy="2255538"/>
                <a:chOff x="165290" y="1323874"/>
                <a:chExt cx="7660792" cy="2255538"/>
              </a:xfrm>
            </p:grpSpPr>
            <p:sp>
              <p:nvSpPr>
                <p:cNvPr id="149" name="Rectangle"/>
                <p:cNvSpPr/>
                <p:nvPr/>
              </p:nvSpPr>
              <p:spPr>
                <a:xfrm>
                  <a:off x="165290" y="1323874"/>
                  <a:ext cx="7660792" cy="22555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0792" h="2255538" fill="none">
                      <a:moveTo>
                        <a:pt x="0" y="0"/>
                      </a:moveTo>
                      <a:lnTo>
                        <a:pt x="7660792" y="0"/>
                      </a:lnTo>
                      <a:lnTo>
                        <a:pt x="7660792" y="2255538"/>
                      </a:lnTo>
                      <a:lnTo>
                        <a:pt x="0" y="22555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46B86"/>
                </a:solidFill>
                <a:ln w="7700" cap="flat">
                  <a:solidFill>
                    <a:srgbClr val="474D61"/>
                  </a:solidFill>
                  <a:bevel/>
                </a:ln>
              </p:spPr>
            </p:sp>
            <p:grpSp>
              <p:nvGrpSpPr>
                <p:cNvPr id="160" name="Group 160"/>
                <p:cNvGrpSpPr/>
                <p:nvPr/>
              </p:nvGrpSpPr>
              <p:grpSpPr>
                <a:xfrm rot="-5400000">
                  <a:off x="-654475" y="2143639"/>
                  <a:ext cx="2255538" cy="616000"/>
                  <a:chOff x="-654475" y="2143639"/>
                  <a:chExt cx="2255538" cy="616000"/>
                </a:xfrm>
              </p:grpSpPr>
              <p:sp>
                <p:nvSpPr>
                  <p:cNvPr id="150" name="Rectangle"/>
                  <p:cNvSpPr/>
                  <p:nvPr/>
                </p:nvSpPr>
                <p:spPr>
                  <a:xfrm>
                    <a:off x="-654475" y="2143639"/>
                    <a:ext cx="2255538" cy="6160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55538" h="616000">
                        <a:moveTo>
                          <a:pt x="0" y="0"/>
                        </a:moveTo>
                        <a:lnTo>
                          <a:pt x="2255538" y="0"/>
                        </a:lnTo>
                        <a:lnTo>
                          <a:pt x="2255538" y="616000"/>
                        </a:lnTo>
                        <a:lnTo>
                          <a:pt x="0" y="61600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46B86"/>
                  </a:solidFill>
                  <a:ln w="7700" cap="flat">
                    <a:solidFill>
                      <a:srgbClr val="474D61"/>
                    </a:solidFill>
                    <a:bevel/>
                  </a:ln>
                  <a:effectLst>
                    <a:outerShdw dist="21779" dir="2700000" algn="tl">
                      <a:srgbClr val="646B86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161" name="Text 161"/>
                  <p:cNvSpPr txBox="1"/>
                  <p:nvPr/>
                </p:nvSpPr>
                <p:spPr>
                  <a:xfrm rot="5400000">
                    <a:off x="124223" y="2243015"/>
                    <a:ext cx="698134" cy="49938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36">
                        <a:solidFill>
                          <a:srgbClr val="FFFFFF"/>
                        </a:solidFill>
                        <a:latin typeface="Arial"/>
                      </a:rPr>
                      <a:t>Employer</a:t>
                    </a:r>
                  </a:p>
                </p:txBody>
              </p:sp>
            </p:grpSp>
          </p:grpSp>
          <p:grpSp>
            <p:nvGrpSpPr>
              <p:cNvPr id="151" name="Functional band"/>
              <p:cNvGrpSpPr/>
              <p:nvPr/>
            </p:nvGrpSpPr>
            <p:grpSpPr>
              <a:xfrm>
                <a:off x="165290" y="3579412"/>
                <a:ext cx="7660792" cy="1997773"/>
                <a:chOff x="165290" y="3579412"/>
                <a:chExt cx="7660792" cy="1997773"/>
              </a:xfrm>
            </p:grpSpPr>
            <p:sp>
              <p:nvSpPr>
                <p:cNvPr id="152" name="Rectangle"/>
                <p:cNvSpPr/>
                <p:nvPr/>
              </p:nvSpPr>
              <p:spPr>
                <a:xfrm>
                  <a:off x="165290" y="3579412"/>
                  <a:ext cx="7660792" cy="19977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60792" h="1997773" fill="none">
                      <a:moveTo>
                        <a:pt x="0" y="0"/>
                      </a:moveTo>
                      <a:lnTo>
                        <a:pt x="7660792" y="0"/>
                      </a:lnTo>
                      <a:lnTo>
                        <a:pt x="7660792" y="1997773"/>
                      </a:lnTo>
                      <a:lnTo>
                        <a:pt x="0" y="199777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46B86"/>
                </a:solidFill>
                <a:ln w="7700" cap="flat">
                  <a:solidFill>
                    <a:srgbClr val="474D61"/>
                  </a:solidFill>
                  <a:bevel/>
                </a:ln>
              </p:spPr>
            </p:sp>
            <p:grpSp>
              <p:nvGrpSpPr>
                <p:cNvPr id="162" name="Group 162"/>
                <p:cNvGrpSpPr/>
                <p:nvPr/>
              </p:nvGrpSpPr>
              <p:grpSpPr>
                <a:xfrm rot="-5400000">
                  <a:off x="-525593" y="4270295"/>
                  <a:ext cx="1997773" cy="616000"/>
                  <a:chOff x="-525593" y="4270295"/>
                  <a:chExt cx="1997773" cy="616000"/>
                </a:xfrm>
              </p:grpSpPr>
              <p:sp>
                <p:nvSpPr>
                  <p:cNvPr id="153" name="Rectangle"/>
                  <p:cNvSpPr/>
                  <p:nvPr/>
                </p:nvSpPr>
                <p:spPr>
                  <a:xfrm>
                    <a:off x="-525593" y="4270295"/>
                    <a:ext cx="1997773" cy="61600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97773" h="616000">
                        <a:moveTo>
                          <a:pt x="0" y="0"/>
                        </a:moveTo>
                        <a:lnTo>
                          <a:pt x="1997773" y="0"/>
                        </a:lnTo>
                        <a:lnTo>
                          <a:pt x="1997773" y="616000"/>
                        </a:lnTo>
                        <a:lnTo>
                          <a:pt x="0" y="61600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46B86"/>
                  </a:solidFill>
                  <a:ln w="7700" cap="flat">
                    <a:solidFill>
                      <a:srgbClr val="474D61"/>
                    </a:solidFill>
                    <a:bevel/>
                  </a:ln>
                  <a:effectLst>
                    <a:outerShdw dist="21779" dir="2700000" algn="tl">
                      <a:srgbClr val="646B86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163" name="Text 163"/>
                  <p:cNvSpPr txBox="1"/>
                  <p:nvPr/>
                </p:nvSpPr>
                <p:spPr>
                  <a:xfrm rot="5400000">
                    <a:off x="124223" y="4398206"/>
                    <a:ext cx="698134" cy="442311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36">
                        <a:solidFill>
                          <a:srgbClr val="FFFFFF"/>
                        </a:solidFill>
                        <a:latin typeface="Arial"/>
                      </a:rPr>
                      <a:t>Employee</a:t>
                    </a:r>
                  </a:p>
                </p:txBody>
              </p:sp>
            </p:grpSp>
          </p:grpSp>
        </p:grpSp>
        <p:sp>
          <p:nvSpPr>
            <p:cNvPr id="164" name="Text 164"/>
            <p:cNvSpPr txBox="1"/>
            <p:nvPr/>
          </p:nvSpPr>
          <p:spPr>
            <a:xfrm>
              <a:off x="1234458" y="5600400"/>
              <a:ext cx="1817200" cy="400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474D61"/>
                  </a:solidFill>
                  <a:latin typeface="Comic Sans MS"/>
                </a:rPr>
                <a:t>XXX: Important reasons </a:t>
              </a:r>
            </a:p>
          </p:txBody>
        </p:sp>
        <p:sp>
          <p:nvSpPr>
            <p:cNvPr id="307" name="Primary Cause"/>
            <p:cNvSpPr/>
            <p:nvPr/>
          </p:nvSpPr>
          <p:spPr>
            <a:xfrm>
              <a:off x="1146677" y="4147345"/>
              <a:ext cx="323665" cy="193323"/>
            </a:xfrm>
            <a:custGeom>
              <a:avLst/>
              <a:gdLst>
                <a:gd name="connsiteX0" fmla="*/ 943050 w 323665"/>
                <a:gd name="connsiteY0" fmla="*/ 89480 h 193323"/>
                <a:gd name="connsiteX1" fmla="*/ 860729 w 323665"/>
                <a:gd name="connsiteY1" fmla="*/ 89480 h 193323"/>
                <a:gd name="connsiteX2" fmla="*/ 778408 w 323665"/>
                <a:gd name="connsiteY2" fmla="*/ 89480 h 193323"/>
                <a:gd name="connsiteX3" fmla="*/ 696085 w 323665"/>
                <a:gd name="connsiteY3" fmla="*/ 89480 h 193323"/>
                <a:gd name="rtl" fmla="*/ -317937 w 323665"/>
                <a:gd name="rtt" fmla="*/ -49120 h 193323"/>
                <a:gd name="rtr" fmla="*/ 613763 w 323665"/>
                <a:gd name="rtb" fmla="*/ 228080 h 19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3665" h="193323" fill="none">
                  <a:moveTo>
                    <a:pt x="613763" y="89480"/>
                  </a:moveTo>
                  <a:lnTo>
                    <a:pt x="1025370" y="8948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74D61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Find a job </a:t>
              </a:r>
            </a:p>
            <a:p>
              <a:pPr algn="ctr"/>
              <a:r>
                <a:rPr sz="936">
                  <a:solidFill>
                    <a:srgbClr val="474D61"/>
                  </a:solidFill>
                  <a:latin typeface="Arial"/>
                </a:rPr>
                <a:t>with higher pay.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087182" y="101671"/>
            <a:ext cx="65171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Reasons for Resign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</Words>
  <Application>Microsoft Office PowerPoint</Application>
  <PresentationFormat>On-screen Show (4:3)</PresentationFormat>
  <Paragraphs>55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2015-12-17T21:19:13Z</dcterms:created>
  <dcterms:modified xsi:type="dcterms:W3CDTF">2015-12-18T02:24:50Z</dcterms:modified>
</cp:coreProperties>
</file>