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156"/>
          <p:cNvGrpSpPr/>
          <p:nvPr/>
        </p:nvGrpSpPr>
        <p:grpSpPr>
          <a:xfrm>
            <a:off x="1403213" y="-864991"/>
            <a:ext cx="6337574" cy="8587982"/>
            <a:chOff x="1403213" y="-864991"/>
            <a:chExt cx="6337574" cy="8587982"/>
          </a:xfrm>
        </p:grpSpPr>
        <p:sp>
          <p:nvSpPr>
            <p:cNvPr id="229" name="Process"/>
            <p:cNvSpPr/>
            <p:nvPr/>
          </p:nvSpPr>
          <p:spPr>
            <a:xfrm>
              <a:off x="2855137" y="-857291"/>
              <a:ext cx="1463000" cy="403863"/>
            </a:xfrm>
            <a:custGeom>
              <a:avLst/>
              <a:gdLst>
                <a:gd name="connsiteX0" fmla="*/ 0 w 1463000"/>
                <a:gd name="connsiteY0" fmla="*/ 201932 h 403863"/>
                <a:gd name="connsiteX1" fmla="*/ 731500 w 1463000"/>
                <a:gd name="connsiteY1" fmla="*/ 0 h 403863"/>
                <a:gd name="connsiteX2" fmla="*/ 1463000 w 1463000"/>
                <a:gd name="connsiteY2" fmla="*/ 201932 h 403863"/>
                <a:gd name="connsiteX3" fmla="*/ 731500 w 1463000"/>
                <a:gd name="connsiteY3" fmla="*/ 403863 h 40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403863">
                  <a:moveTo>
                    <a:pt x="1463000" y="403863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403863"/>
                  </a:lnTo>
                  <a:lnTo>
                    <a:pt x="1463000" y="40386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Apply for settlement</a:t>
              </a:r>
            </a:p>
          </p:txBody>
        </p:sp>
        <p:sp>
          <p:nvSpPr>
            <p:cNvPr id="230" name="Process"/>
            <p:cNvSpPr/>
            <p:nvPr/>
          </p:nvSpPr>
          <p:spPr>
            <a:xfrm>
              <a:off x="2855137" y="-255217"/>
              <a:ext cx="1463000" cy="403863"/>
            </a:xfrm>
            <a:custGeom>
              <a:avLst/>
              <a:gdLst>
                <a:gd name="connsiteX0" fmla="*/ 0 w 1463000"/>
                <a:gd name="connsiteY0" fmla="*/ 201932 h 403863"/>
                <a:gd name="connsiteX1" fmla="*/ 731500 w 1463000"/>
                <a:gd name="connsiteY1" fmla="*/ 0 h 403863"/>
                <a:gd name="connsiteX2" fmla="*/ 1463000 w 1463000"/>
                <a:gd name="connsiteY2" fmla="*/ 201932 h 403863"/>
                <a:gd name="connsiteX3" fmla="*/ 731500 w 1463000"/>
                <a:gd name="connsiteY3" fmla="*/ 403863 h 40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403863">
                  <a:moveTo>
                    <a:pt x="1463000" y="403863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403863"/>
                  </a:lnTo>
                  <a:lnTo>
                    <a:pt x="1463000" y="40386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 Assign project cost personnel</a:t>
              </a:r>
            </a:p>
          </p:txBody>
        </p:sp>
        <p:sp>
          <p:nvSpPr>
            <p:cNvPr id="231" name="Process"/>
            <p:cNvSpPr/>
            <p:nvPr/>
          </p:nvSpPr>
          <p:spPr>
            <a:xfrm>
              <a:off x="2855137" y="354562"/>
              <a:ext cx="1463000" cy="403863"/>
            </a:xfrm>
            <a:custGeom>
              <a:avLst/>
              <a:gdLst>
                <a:gd name="connsiteX0" fmla="*/ 0 w 1463000"/>
                <a:gd name="connsiteY0" fmla="*/ 201932 h 403863"/>
                <a:gd name="connsiteX1" fmla="*/ 731500 w 1463000"/>
                <a:gd name="connsiteY1" fmla="*/ 0 h 403863"/>
                <a:gd name="connsiteX2" fmla="*/ 1463000 w 1463000"/>
                <a:gd name="connsiteY2" fmla="*/ 201932 h 403863"/>
                <a:gd name="connsiteX3" fmla="*/ 731500 w 1463000"/>
                <a:gd name="connsiteY3" fmla="*/ 403863 h 40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403863">
                  <a:moveTo>
                    <a:pt x="1463000" y="403863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403863"/>
                  </a:lnTo>
                  <a:lnTo>
                    <a:pt x="1463000" y="40386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Collect materials</a:t>
              </a:r>
            </a:p>
          </p:txBody>
        </p:sp>
        <p:sp>
          <p:nvSpPr>
            <p:cNvPr id="232" name="Process"/>
            <p:cNvSpPr/>
            <p:nvPr/>
          </p:nvSpPr>
          <p:spPr>
            <a:xfrm>
              <a:off x="2855137" y="4132574"/>
              <a:ext cx="1463000" cy="400400"/>
            </a:xfrm>
            <a:custGeom>
              <a:avLst/>
              <a:gdLst>
                <a:gd name="connsiteX0" fmla="*/ 0 w 1463000"/>
                <a:gd name="connsiteY0" fmla="*/ 200200 h 400400"/>
                <a:gd name="connsiteX1" fmla="*/ 731500 w 1463000"/>
                <a:gd name="connsiteY1" fmla="*/ 0 h 400400"/>
                <a:gd name="connsiteX2" fmla="*/ 1463000 w 1463000"/>
                <a:gd name="connsiteY2" fmla="*/ 200200 h 400400"/>
                <a:gd name="connsiteX3" fmla="*/ 731500 w 1463000"/>
                <a:gd name="connsiteY3" fmla="*/ 400400 h 4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400400">
                  <a:moveTo>
                    <a:pt x="1463000" y="400400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400400"/>
                  </a:lnTo>
                  <a:lnTo>
                    <a:pt x="1463000" y="4004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Create Project Settlement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Statement</a:t>
              </a:r>
            </a:p>
          </p:txBody>
        </p:sp>
        <p:sp>
          <p:nvSpPr>
            <p:cNvPr id="233" name="Process"/>
            <p:cNvSpPr/>
            <p:nvPr/>
          </p:nvSpPr>
          <p:spPr>
            <a:xfrm>
              <a:off x="2855137" y="5890461"/>
              <a:ext cx="1463000" cy="354200"/>
            </a:xfrm>
            <a:custGeom>
              <a:avLst/>
              <a:gdLst>
                <a:gd name="connsiteX0" fmla="*/ 0 w 1463000"/>
                <a:gd name="connsiteY0" fmla="*/ 177100 h 354200"/>
                <a:gd name="connsiteX1" fmla="*/ 731500 w 1463000"/>
                <a:gd name="connsiteY1" fmla="*/ 0 h 354200"/>
                <a:gd name="connsiteX2" fmla="*/ 1463000 w 1463000"/>
                <a:gd name="connsiteY2" fmla="*/ 177100 h 354200"/>
                <a:gd name="connsiteX3" fmla="*/ 731500 w 1463000"/>
                <a:gd name="connsiteY3" fmla="*/ 354200 h 3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354200">
                  <a:moveTo>
                    <a:pt x="1463000" y="354200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354200"/>
                  </a:lnTo>
                  <a:lnTo>
                    <a:pt x="1463000" y="3542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Declare settlement materials</a:t>
              </a:r>
            </a:p>
          </p:txBody>
        </p:sp>
        <p:sp>
          <p:nvSpPr>
            <p:cNvPr id="234" name="Process"/>
            <p:cNvSpPr/>
            <p:nvPr/>
          </p:nvSpPr>
          <p:spPr>
            <a:xfrm>
              <a:off x="2855137" y="6362710"/>
              <a:ext cx="1463000" cy="354200"/>
            </a:xfrm>
            <a:custGeom>
              <a:avLst/>
              <a:gdLst>
                <a:gd name="connsiteX0" fmla="*/ 0 w 1463000"/>
                <a:gd name="connsiteY0" fmla="*/ 177100 h 354200"/>
                <a:gd name="connsiteX1" fmla="*/ 731500 w 1463000"/>
                <a:gd name="connsiteY1" fmla="*/ 0 h 354200"/>
                <a:gd name="connsiteX2" fmla="*/ 1463000 w 1463000"/>
                <a:gd name="connsiteY2" fmla="*/ 177100 h 354200"/>
                <a:gd name="connsiteX3" fmla="*/ 731500 w 1463000"/>
                <a:gd name="connsiteY3" fmla="*/ 354200 h 3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354200">
                  <a:moveTo>
                    <a:pt x="1463000" y="354200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354200"/>
                  </a:lnTo>
                  <a:lnTo>
                    <a:pt x="1463000" y="3542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Audit/Examine</a:t>
              </a:r>
            </a:p>
          </p:txBody>
        </p:sp>
        <p:sp>
          <p:nvSpPr>
            <p:cNvPr id="235" name="Process"/>
            <p:cNvSpPr/>
            <p:nvPr/>
          </p:nvSpPr>
          <p:spPr>
            <a:xfrm>
              <a:off x="2855137" y="6834950"/>
              <a:ext cx="1463000" cy="354200"/>
            </a:xfrm>
            <a:custGeom>
              <a:avLst/>
              <a:gdLst>
                <a:gd name="connsiteX0" fmla="*/ 0 w 1463000"/>
                <a:gd name="connsiteY0" fmla="*/ 177100 h 354200"/>
                <a:gd name="connsiteX1" fmla="*/ 731500 w 1463000"/>
                <a:gd name="connsiteY1" fmla="*/ 0 h 354200"/>
                <a:gd name="connsiteX2" fmla="*/ 1463000 w 1463000"/>
                <a:gd name="connsiteY2" fmla="*/ 177100 h 354200"/>
                <a:gd name="connsiteX3" fmla="*/ 731500 w 1463000"/>
                <a:gd name="connsiteY3" fmla="*/ 354200 h 3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354200">
                  <a:moveTo>
                    <a:pt x="1463000" y="354200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354200"/>
                  </a:lnTo>
                  <a:lnTo>
                    <a:pt x="1463000" y="3542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Approve</a:t>
              </a:r>
            </a:p>
          </p:txBody>
        </p:sp>
        <p:sp>
          <p:nvSpPr>
            <p:cNvPr id="236" name="Process"/>
            <p:cNvSpPr/>
            <p:nvPr/>
          </p:nvSpPr>
          <p:spPr>
            <a:xfrm>
              <a:off x="5253687" y="-857291"/>
              <a:ext cx="1463000" cy="403863"/>
            </a:xfrm>
            <a:custGeom>
              <a:avLst/>
              <a:gdLst>
                <a:gd name="connsiteX0" fmla="*/ 0 w 1463000"/>
                <a:gd name="connsiteY0" fmla="*/ 201932 h 403863"/>
                <a:gd name="connsiteX1" fmla="*/ 731500 w 1463000"/>
                <a:gd name="connsiteY1" fmla="*/ 0 h 403863"/>
                <a:gd name="connsiteX2" fmla="*/ 1463000 w 1463000"/>
                <a:gd name="connsiteY2" fmla="*/ 201932 h 403863"/>
                <a:gd name="connsiteX3" fmla="*/ 731500 w 1463000"/>
                <a:gd name="connsiteY3" fmla="*/ 403863 h 40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403863">
                  <a:moveTo>
                    <a:pt x="1463000" y="403863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403863"/>
                  </a:lnTo>
                  <a:lnTo>
                    <a:pt x="1463000" y="40386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Settlement application forms</a:t>
              </a:r>
            </a:p>
          </p:txBody>
        </p:sp>
        <p:sp>
          <p:nvSpPr>
            <p:cNvPr id="237" name="Process"/>
            <p:cNvSpPr/>
            <p:nvPr/>
          </p:nvSpPr>
          <p:spPr>
            <a:xfrm>
              <a:off x="5957999" y="1589187"/>
              <a:ext cx="1775089" cy="1048740"/>
            </a:xfrm>
            <a:custGeom>
              <a:avLst/>
              <a:gdLst>
                <a:gd name="connsiteX0" fmla="*/ 0 w 1775089"/>
                <a:gd name="connsiteY0" fmla="*/ 524370 h 1048740"/>
                <a:gd name="connsiteX1" fmla="*/ 887548 w 1775089"/>
                <a:gd name="connsiteY1" fmla="*/ 0 h 1048740"/>
                <a:gd name="connsiteX2" fmla="*/ 1775089 w 1775089"/>
                <a:gd name="connsiteY2" fmla="*/ 524370 h 1048740"/>
                <a:gd name="connsiteX3" fmla="*/ 887548 w 1775089"/>
                <a:gd name="connsiteY3" fmla="*/ 1048740 h 104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5089" h="1048740">
                  <a:moveTo>
                    <a:pt x="1775089" y="1048740"/>
                  </a:moveTo>
                  <a:lnTo>
                    <a:pt x="1775089" y="0"/>
                  </a:lnTo>
                  <a:lnTo>
                    <a:pt x="0" y="0"/>
                  </a:lnTo>
                  <a:lnTo>
                    <a:pt x="0" y="1048740"/>
                  </a:lnTo>
                  <a:lnTo>
                    <a:pt x="1775089" y="104874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Detail List of Project Cost</a:t>
              </a:r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/>
              </a:r>
              <a:endParaRPr sz="780"/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Summary List of the Project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Economic Materials</a:t>
              </a:r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/>
              </a:r>
              <a:endParaRPr sz="780"/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Hand over Form of the As-built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Drawings</a:t>
              </a:r>
            </a:p>
          </p:txBody>
        </p:sp>
        <p:sp>
          <p:nvSpPr>
            <p:cNvPr id="238" name="Process"/>
            <p:cNvSpPr/>
            <p:nvPr/>
          </p:nvSpPr>
          <p:spPr>
            <a:xfrm>
              <a:off x="5253687" y="3193197"/>
              <a:ext cx="1747900" cy="793100"/>
            </a:xfrm>
            <a:custGeom>
              <a:avLst/>
              <a:gdLst>
                <a:gd name="connsiteX0" fmla="*/ 0 w 1747900"/>
                <a:gd name="connsiteY0" fmla="*/ 396550 h 793100"/>
                <a:gd name="connsiteX1" fmla="*/ 873950 w 1747900"/>
                <a:gd name="connsiteY1" fmla="*/ 0 h 793100"/>
                <a:gd name="connsiteX2" fmla="*/ 1747900 w 1747900"/>
                <a:gd name="connsiteY2" fmla="*/ 396550 h 793100"/>
                <a:gd name="connsiteX3" fmla="*/ 873950 w 1747900"/>
                <a:gd name="connsiteY3" fmla="*/ 793100 h 79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7900" h="793100">
                  <a:moveTo>
                    <a:pt x="1747900" y="793100"/>
                  </a:moveTo>
                  <a:lnTo>
                    <a:pt x="1747900" y="0"/>
                  </a:lnTo>
                  <a:lnTo>
                    <a:pt x="0" y="0"/>
                  </a:lnTo>
                  <a:lnTo>
                    <a:pt x="0" y="793100"/>
                  </a:lnTo>
                  <a:lnTo>
                    <a:pt x="1747900" y="7931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Settlement Plan</a:t>
              </a:r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Settlement Summary Form</a:t>
              </a:r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Settlement Plan Review Form</a:t>
              </a:r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Work Quantity Calculation Sheet</a:t>
              </a:r>
            </a:p>
          </p:txBody>
        </p:sp>
        <p:sp>
          <p:nvSpPr>
            <p:cNvPr id="239" name="Process"/>
            <p:cNvSpPr/>
            <p:nvPr/>
          </p:nvSpPr>
          <p:spPr>
            <a:xfrm>
              <a:off x="5090062" y="5828861"/>
              <a:ext cx="2564100" cy="477400"/>
            </a:xfrm>
            <a:custGeom>
              <a:avLst/>
              <a:gdLst>
                <a:gd name="connsiteX0" fmla="*/ 0 w 2564100"/>
                <a:gd name="connsiteY0" fmla="*/ 238700 h 477400"/>
                <a:gd name="connsiteX1" fmla="*/ 1282050 w 2564100"/>
                <a:gd name="connsiteY1" fmla="*/ 0 h 477400"/>
                <a:gd name="connsiteX2" fmla="*/ 2564100 w 2564100"/>
                <a:gd name="connsiteY2" fmla="*/ 238700 h 477400"/>
                <a:gd name="connsiteX3" fmla="*/ 1282050 w 2564100"/>
                <a:gd name="connsiteY3" fmla="*/ 477400 h 47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4100" h="477400">
                  <a:moveTo>
                    <a:pt x="2564100" y="477400"/>
                  </a:moveTo>
                  <a:lnTo>
                    <a:pt x="2564100" y="0"/>
                  </a:lnTo>
                  <a:lnTo>
                    <a:pt x="0" y="0"/>
                  </a:lnTo>
                  <a:lnTo>
                    <a:pt x="0" y="477400"/>
                  </a:lnTo>
                  <a:lnTo>
                    <a:pt x="2564100" y="4774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Project Settlement Material Declaration Form</a:t>
              </a:r>
            </a:p>
          </p:txBody>
        </p:sp>
        <p:sp>
          <p:nvSpPr>
            <p:cNvPr id="240" name="Process"/>
            <p:cNvSpPr/>
            <p:nvPr/>
          </p:nvSpPr>
          <p:spPr>
            <a:xfrm>
              <a:off x="5041937" y="7237892"/>
              <a:ext cx="2660350" cy="477400"/>
            </a:xfrm>
            <a:custGeom>
              <a:avLst/>
              <a:gdLst>
                <a:gd name="connsiteX0" fmla="*/ 0 w 2660350"/>
                <a:gd name="connsiteY0" fmla="*/ 238700 h 477400"/>
                <a:gd name="connsiteX1" fmla="*/ 1330175 w 2660350"/>
                <a:gd name="connsiteY1" fmla="*/ 0 h 477400"/>
                <a:gd name="connsiteX2" fmla="*/ 2660350 w 2660350"/>
                <a:gd name="connsiteY2" fmla="*/ 238700 h 477400"/>
                <a:gd name="connsiteX3" fmla="*/ 1330175 w 2660350"/>
                <a:gd name="connsiteY3" fmla="*/ 477400 h 47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0350" h="477400">
                  <a:moveTo>
                    <a:pt x="2660350" y="477400"/>
                  </a:moveTo>
                  <a:lnTo>
                    <a:pt x="2660350" y="0"/>
                  </a:lnTo>
                  <a:lnTo>
                    <a:pt x="0" y="0"/>
                  </a:lnTo>
                  <a:lnTo>
                    <a:pt x="0" y="477400"/>
                  </a:lnTo>
                  <a:lnTo>
                    <a:pt x="2660350" y="4774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Settlement Card of the Engineering Project Cost</a:t>
              </a:r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Project Settlement Management Ledger</a:t>
              </a:r>
            </a:p>
          </p:txBody>
        </p:sp>
        <p:sp>
          <p:nvSpPr>
            <p:cNvPr id="241" name="Process"/>
            <p:cNvSpPr/>
            <p:nvPr/>
          </p:nvSpPr>
          <p:spPr>
            <a:xfrm>
              <a:off x="2855137" y="7299492"/>
              <a:ext cx="1463000" cy="354200"/>
            </a:xfrm>
            <a:custGeom>
              <a:avLst/>
              <a:gdLst>
                <a:gd name="connsiteX0" fmla="*/ 0 w 1463000"/>
                <a:gd name="connsiteY0" fmla="*/ 177100 h 354200"/>
                <a:gd name="connsiteX1" fmla="*/ 731500 w 1463000"/>
                <a:gd name="connsiteY1" fmla="*/ 0 h 354200"/>
                <a:gd name="connsiteX2" fmla="*/ 1463000 w 1463000"/>
                <a:gd name="connsiteY2" fmla="*/ 177100 h 354200"/>
                <a:gd name="connsiteX3" fmla="*/ 731500 w 1463000"/>
                <a:gd name="connsiteY3" fmla="*/ 354200 h 3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3000" h="354200">
                  <a:moveTo>
                    <a:pt x="1463000" y="354200"/>
                  </a:moveTo>
                  <a:lnTo>
                    <a:pt x="1463000" y="0"/>
                  </a:lnTo>
                  <a:lnTo>
                    <a:pt x="0" y="0"/>
                  </a:lnTo>
                  <a:lnTo>
                    <a:pt x="0" y="354200"/>
                  </a:lnTo>
                  <a:lnTo>
                    <a:pt x="1463000" y="354200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Summarize</a:t>
              </a:r>
            </a:p>
          </p:txBody>
        </p:sp>
        <p:sp>
          <p:nvSpPr>
            <p:cNvPr id="242" name="Process"/>
            <p:cNvSpPr/>
            <p:nvPr/>
          </p:nvSpPr>
          <p:spPr>
            <a:xfrm>
              <a:off x="1410913" y="1389110"/>
              <a:ext cx="596889" cy="1449633"/>
            </a:xfrm>
            <a:custGeom>
              <a:avLst/>
              <a:gdLst>
                <a:gd name="connsiteX0" fmla="*/ 0 w 596889"/>
                <a:gd name="connsiteY0" fmla="*/ 724816 h 1449633"/>
                <a:gd name="connsiteX1" fmla="*/ 298444 w 596889"/>
                <a:gd name="connsiteY1" fmla="*/ 0 h 1449633"/>
                <a:gd name="connsiteX2" fmla="*/ 596889 w 596889"/>
                <a:gd name="connsiteY2" fmla="*/ 724816 h 1449633"/>
                <a:gd name="connsiteX3" fmla="*/ 298444 w 596889"/>
                <a:gd name="connsiteY3" fmla="*/ 1449633 h 144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889" h="1449633">
                  <a:moveTo>
                    <a:pt x="596889" y="1449633"/>
                  </a:moveTo>
                  <a:lnTo>
                    <a:pt x="596889" y="0"/>
                  </a:lnTo>
                  <a:lnTo>
                    <a:pt x="0" y="0"/>
                  </a:lnTo>
                  <a:lnTo>
                    <a:pt x="0" y="1449633"/>
                  </a:lnTo>
                  <a:lnTo>
                    <a:pt x="596889" y="144963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Tendering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and bidding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documents</a:t>
              </a:r>
            </a:p>
          </p:txBody>
        </p:sp>
        <p:sp>
          <p:nvSpPr>
            <p:cNvPr id="243" name="Process"/>
            <p:cNvSpPr/>
            <p:nvPr/>
          </p:nvSpPr>
          <p:spPr>
            <a:xfrm>
              <a:off x="2151758" y="1389110"/>
              <a:ext cx="596889" cy="1449633"/>
            </a:xfrm>
            <a:custGeom>
              <a:avLst/>
              <a:gdLst>
                <a:gd name="connsiteX0" fmla="*/ 0 w 596889"/>
                <a:gd name="connsiteY0" fmla="*/ 724816 h 1449633"/>
                <a:gd name="connsiteX1" fmla="*/ 298444 w 596889"/>
                <a:gd name="connsiteY1" fmla="*/ 0 h 1449633"/>
                <a:gd name="connsiteX2" fmla="*/ 596889 w 596889"/>
                <a:gd name="connsiteY2" fmla="*/ 724816 h 1449633"/>
                <a:gd name="connsiteX3" fmla="*/ 298444 w 596889"/>
                <a:gd name="connsiteY3" fmla="*/ 1449633 h 144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889" h="1449633">
                  <a:moveTo>
                    <a:pt x="596889" y="1449633"/>
                  </a:moveTo>
                  <a:lnTo>
                    <a:pt x="596889" y="0"/>
                  </a:lnTo>
                  <a:lnTo>
                    <a:pt x="0" y="0"/>
                  </a:lnTo>
                  <a:lnTo>
                    <a:pt x="0" y="1449633"/>
                  </a:lnTo>
                  <a:lnTo>
                    <a:pt x="596889" y="144963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Contract</a:t>
              </a:r>
            </a:p>
          </p:txBody>
        </p:sp>
        <p:sp>
          <p:nvSpPr>
            <p:cNvPr id="244" name="Process"/>
            <p:cNvSpPr/>
            <p:nvPr/>
          </p:nvSpPr>
          <p:spPr>
            <a:xfrm>
              <a:off x="2892598" y="1389110"/>
              <a:ext cx="596889" cy="1449633"/>
            </a:xfrm>
            <a:custGeom>
              <a:avLst/>
              <a:gdLst>
                <a:gd name="connsiteX0" fmla="*/ 0 w 596889"/>
                <a:gd name="connsiteY0" fmla="*/ 724816 h 1449633"/>
                <a:gd name="connsiteX1" fmla="*/ 298444 w 596889"/>
                <a:gd name="connsiteY1" fmla="*/ 0 h 1449633"/>
                <a:gd name="connsiteX2" fmla="*/ 596889 w 596889"/>
                <a:gd name="connsiteY2" fmla="*/ 724816 h 1449633"/>
                <a:gd name="connsiteX3" fmla="*/ 298444 w 596889"/>
                <a:gd name="connsiteY3" fmla="*/ 1449633 h 144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889" h="1449633">
                  <a:moveTo>
                    <a:pt x="596889" y="1449633"/>
                  </a:moveTo>
                  <a:lnTo>
                    <a:pt x="596889" y="0"/>
                  </a:lnTo>
                  <a:lnTo>
                    <a:pt x="0" y="0"/>
                  </a:lnTo>
                  <a:lnTo>
                    <a:pt x="0" y="1449633"/>
                  </a:lnTo>
                  <a:lnTo>
                    <a:pt x="596889" y="144963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Related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meeting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summaries</a:t>
              </a:r>
            </a:p>
          </p:txBody>
        </p:sp>
        <p:sp>
          <p:nvSpPr>
            <p:cNvPr id="245" name="Process"/>
            <p:cNvSpPr/>
            <p:nvPr/>
          </p:nvSpPr>
          <p:spPr>
            <a:xfrm>
              <a:off x="3633438" y="1389110"/>
              <a:ext cx="596889" cy="1449633"/>
            </a:xfrm>
            <a:custGeom>
              <a:avLst/>
              <a:gdLst>
                <a:gd name="connsiteX0" fmla="*/ 0 w 596889"/>
                <a:gd name="connsiteY0" fmla="*/ 724816 h 1449633"/>
                <a:gd name="connsiteX1" fmla="*/ 298444 w 596889"/>
                <a:gd name="connsiteY1" fmla="*/ 0 h 1449633"/>
                <a:gd name="connsiteX2" fmla="*/ 596889 w 596889"/>
                <a:gd name="connsiteY2" fmla="*/ 724816 h 1449633"/>
                <a:gd name="connsiteX3" fmla="*/ 298444 w 596889"/>
                <a:gd name="connsiteY3" fmla="*/ 1449633 h 144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889" h="1449633">
                  <a:moveTo>
                    <a:pt x="596889" y="1449633"/>
                  </a:moveTo>
                  <a:lnTo>
                    <a:pt x="596889" y="0"/>
                  </a:lnTo>
                  <a:lnTo>
                    <a:pt x="0" y="0"/>
                  </a:lnTo>
                  <a:lnTo>
                    <a:pt x="0" y="1449633"/>
                  </a:lnTo>
                  <a:lnTo>
                    <a:pt x="596889" y="144963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Certificates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and change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notes</a:t>
              </a:r>
            </a:p>
            <a:p>
              <a:pPr algn="ctr"/>
            </a:p>
          </p:txBody>
        </p:sp>
        <p:sp>
          <p:nvSpPr>
            <p:cNvPr id="246" name="Process"/>
            <p:cNvSpPr/>
            <p:nvPr/>
          </p:nvSpPr>
          <p:spPr>
            <a:xfrm>
              <a:off x="4368457" y="1389110"/>
              <a:ext cx="596889" cy="1449633"/>
            </a:xfrm>
            <a:custGeom>
              <a:avLst/>
              <a:gdLst>
                <a:gd name="connsiteX0" fmla="*/ 0 w 596889"/>
                <a:gd name="connsiteY0" fmla="*/ 724816 h 1449633"/>
                <a:gd name="connsiteX1" fmla="*/ 298444 w 596889"/>
                <a:gd name="connsiteY1" fmla="*/ 0 h 1449633"/>
                <a:gd name="connsiteX2" fmla="*/ 596889 w 596889"/>
                <a:gd name="connsiteY2" fmla="*/ 724816 h 1449633"/>
                <a:gd name="connsiteX3" fmla="*/ 298444 w 596889"/>
                <a:gd name="connsiteY3" fmla="*/ 1449633 h 144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889" h="1449633">
                  <a:moveTo>
                    <a:pt x="596889" y="1449633"/>
                  </a:moveTo>
                  <a:lnTo>
                    <a:pt x="596889" y="0"/>
                  </a:lnTo>
                  <a:lnTo>
                    <a:pt x="0" y="0"/>
                  </a:lnTo>
                  <a:lnTo>
                    <a:pt x="0" y="1449633"/>
                  </a:lnTo>
                  <a:lnTo>
                    <a:pt x="596889" y="144963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/>
              </a:r>
              <a:endParaRPr sz="780"/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Amount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and price of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materials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provided by 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Party A</a:t>
              </a:r>
            </a:p>
          </p:txBody>
        </p:sp>
        <p:sp>
          <p:nvSpPr>
            <p:cNvPr id="248" name="Process"/>
            <p:cNvSpPr/>
            <p:nvPr/>
          </p:nvSpPr>
          <p:spPr>
            <a:xfrm>
              <a:off x="5115118" y="1389110"/>
              <a:ext cx="596889" cy="1449633"/>
            </a:xfrm>
            <a:custGeom>
              <a:avLst/>
              <a:gdLst>
                <a:gd name="connsiteX0" fmla="*/ 0 w 596889"/>
                <a:gd name="connsiteY0" fmla="*/ 724816 h 1449633"/>
                <a:gd name="connsiteX1" fmla="*/ 298444 w 596889"/>
                <a:gd name="connsiteY1" fmla="*/ 0 h 1449633"/>
                <a:gd name="connsiteX2" fmla="*/ 596889 w 596889"/>
                <a:gd name="connsiteY2" fmla="*/ 724816 h 1449633"/>
                <a:gd name="connsiteX3" fmla="*/ 298444 w 596889"/>
                <a:gd name="connsiteY3" fmla="*/ 1449633 h 144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889" h="1449633">
                  <a:moveTo>
                    <a:pt x="596889" y="1449633"/>
                  </a:moveTo>
                  <a:lnTo>
                    <a:pt x="596889" y="0"/>
                  </a:lnTo>
                  <a:lnTo>
                    <a:pt x="0" y="0"/>
                  </a:lnTo>
                  <a:lnTo>
                    <a:pt x="0" y="1449633"/>
                  </a:lnTo>
                  <a:lnTo>
                    <a:pt x="596889" y="1449633"/>
                  </a:lnTo>
                  <a:close/>
                </a:path>
              </a:pathLst>
            </a:custGeom>
            <a:gradFill>
              <a:gsLst>
                <a:gs pos="100000">
                  <a:srgbClr val="FEC56D"/>
                </a:gs>
                <a:gs pos="60000">
                  <a:srgbClr val="FED195"/>
                </a:gs>
                <a:gs pos="0">
                  <a:srgbClr val="FFDFBC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E0A20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As-built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drawings</a:t>
              </a:r>
            </a:p>
          </p:txBody>
        </p:sp>
        <p:sp>
          <p:nvSpPr>
            <p:cNvPr id="282" name="Preparation"/>
            <p:cNvSpPr/>
            <p:nvPr/>
          </p:nvSpPr>
          <p:spPr>
            <a:xfrm>
              <a:off x="2685737" y="3228520"/>
              <a:ext cx="1801800" cy="722453"/>
            </a:xfrm>
            <a:custGeom>
              <a:avLst/>
              <a:gdLst>
                <a:gd name="connsiteX0" fmla="*/ 1647800 w 1801800"/>
                <a:gd name="connsiteY0" fmla="*/ 0 h 722453"/>
                <a:gd name="connsiteX1" fmla="*/ 154000 w 1801800"/>
                <a:gd name="connsiteY1" fmla="*/ 0 h 722453"/>
                <a:gd name="connsiteX2" fmla="*/ 0 w 1801800"/>
                <a:gd name="connsiteY2" fmla="*/ 361227 h 722453"/>
                <a:gd name="connsiteX3" fmla="*/ 1647800 w 1801800"/>
                <a:gd name="connsiteY3" fmla="*/ 722453 h 722453"/>
                <a:gd name="connsiteX4" fmla="*/ 154000 w 1801800"/>
                <a:gd name="connsiteY4" fmla="*/ 722453 h 722453"/>
                <a:gd name="connsiteX5" fmla="*/ 1801800 w 1801800"/>
                <a:gd name="connsiteY5" fmla="*/ 361227 h 722453"/>
                <a:gd name="connsiteX6" fmla="*/ 900900 w 1801800"/>
                <a:gd name="connsiteY6" fmla="*/ 361227 h 722453"/>
                <a:gd name="connsiteX7" fmla="*/ 873950 w 1801800"/>
                <a:gd name="connsiteY7" fmla="*/ -1347 h 72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1800" h="722453">
                  <a:moveTo>
                    <a:pt x="154000" y="722453"/>
                  </a:moveTo>
                  <a:lnTo>
                    <a:pt x="1647800" y="722453"/>
                  </a:lnTo>
                  <a:lnTo>
                    <a:pt x="1801800" y="361227"/>
                  </a:lnTo>
                  <a:lnTo>
                    <a:pt x="1647800" y="0"/>
                  </a:lnTo>
                  <a:lnTo>
                    <a:pt x="154000" y="0"/>
                  </a:lnTo>
                  <a:lnTo>
                    <a:pt x="0" y="361227"/>
                  </a:lnTo>
                  <a:lnTo>
                    <a:pt x="154000" y="722453"/>
                  </a:lnTo>
                  <a:close/>
                </a:path>
              </a:pathLst>
            </a:custGeom>
            <a:gradFill>
              <a:gsLst>
                <a:gs pos="100000">
                  <a:srgbClr val="8DD5CA"/>
                </a:gs>
                <a:gs pos="60000">
                  <a:srgbClr val="B3E1D9"/>
                </a:gs>
                <a:gs pos="0">
                  <a:srgbClr val="D0EBE7"/>
                </a:gs>
              </a:gsLst>
              <a:path path="rect">
                <a:fillToRect r="100000" b="100000"/>
              </a:path>
              <a:tileRect l="-100000" t="-100000"/>
            </a:gradFill>
            <a:ln w="7700" cap="flat">
              <a:solidFill>
                <a:srgbClr val="47B1A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Study, review and integrate to form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Management Parameter and enter the </a:t>
              </a:r>
              <a:r>
                <a:rPr sz="780">
                  <a:solidFill>
                    <a:srgbClr val="454545"/>
                  </a:solidFill>
                  <a:latin typeface="Arial"/>
                </a:rPr>
                <a:t>preparation stage of settlement</a:t>
              </a:r>
            </a:p>
          </p:txBody>
        </p:sp>
        <p:sp>
          <p:nvSpPr>
            <p:cNvPr id="283" name="Decision"/>
            <p:cNvSpPr/>
            <p:nvPr/>
          </p:nvSpPr>
          <p:spPr>
            <a:xfrm>
              <a:off x="2847437" y="4821027"/>
              <a:ext cx="1478400" cy="610032"/>
            </a:xfrm>
            <a:custGeom>
              <a:avLst/>
              <a:gdLst>
                <a:gd name="connsiteX0" fmla="*/ 0 w 1478400"/>
                <a:gd name="connsiteY0" fmla="*/ 305016 h 610032"/>
                <a:gd name="connsiteX1" fmla="*/ 739200 w 1478400"/>
                <a:gd name="connsiteY1" fmla="*/ 0 h 610032"/>
                <a:gd name="connsiteX2" fmla="*/ 1478400 w 1478400"/>
                <a:gd name="connsiteY2" fmla="*/ 305016 h 610032"/>
                <a:gd name="connsiteX3" fmla="*/ 739200 w 1478400"/>
                <a:gd name="connsiteY3" fmla="*/ 610032 h 610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8400" h="610032">
                  <a:moveTo>
                    <a:pt x="739200" y="610032"/>
                  </a:moveTo>
                  <a:lnTo>
                    <a:pt x="1478400" y="305016"/>
                  </a:lnTo>
                  <a:lnTo>
                    <a:pt x="739200" y="0"/>
                  </a:lnTo>
                  <a:lnTo>
                    <a:pt x="0" y="305016"/>
                  </a:lnTo>
                  <a:lnTo>
                    <a:pt x="739200" y="610032"/>
                  </a:lnTo>
                  <a:close/>
                </a:path>
              </a:pathLst>
            </a:custGeom>
            <a:gradFill>
              <a:gsLst>
                <a:gs pos="100000">
                  <a:srgbClr val="A6B4DA"/>
                </a:gs>
                <a:gs pos="60000">
                  <a:srgbClr val="BAC4E1"/>
                </a:gs>
                <a:gs pos="0">
                  <a:srgbClr val="D1D7EA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7C8EB9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Internal review &amp; </a:t>
              </a:r>
            </a:p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External review</a:t>
              </a:r>
            </a:p>
          </p:txBody>
        </p:sp>
        <p:sp>
          <p:nvSpPr>
            <p:cNvPr id="329" name="ConnectLine"/>
            <p:cNvSpPr/>
            <p:nvPr/>
          </p:nvSpPr>
          <p:spPr>
            <a:xfrm>
              <a:off x="3586637" y="-453430"/>
              <a:ext cx="0" cy="198212"/>
            </a:xfrm>
            <a:custGeom>
              <a:avLst/>
              <a:gdLst/>
              <a:ahLst/>
              <a:cxnLst/>
              <a:pathLst>
                <a:path w="0" h="198212" fill="none">
                  <a:moveTo>
                    <a:pt x="0" y="0"/>
                  </a:moveTo>
                  <a:lnTo>
                    <a:pt x="0" y="198212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30" name="ConnectLine"/>
            <p:cNvSpPr/>
            <p:nvPr/>
          </p:nvSpPr>
          <p:spPr>
            <a:xfrm>
              <a:off x="3586637" y="148646"/>
              <a:ext cx="0" cy="205916"/>
            </a:xfrm>
            <a:custGeom>
              <a:avLst/>
              <a:gdLst/>
              <a:ahLst/>
              <a:cxnLst/>
              <a:pathLst>
                <a:path w="0" h="205916" fill="none">
                  <a:moveTo>
                    <a:pt x="0" y="0"/>
                  </a:moveTo>
                  <a:lnTo>
                    <a:pt x="0" y="205916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32" name="ConnectLine"/>
            <p:cNvSpPr/>
            <p:nvPr/>
          </p:nvSpPr>
          <p:spPr>
            <a:xfrm>
              <a:off x="3586637" y="758421"/>
              <a:ext cx="1877283" cy="630685"/>
            </a:xfrm>
            <a:custGeom>
              <a:avLst/>
              <a:gdLst/>
              <a:ahLst/>
              <a:cxnLst/>
              <a:pathLst>
                <a:path w="1877283" h="630685" fill="none">
                  <a:moveTo>
                    <a:pt x="0" y="0"/>
                  </a:moveTo>
                  <a:lnTo>
                    <a:pt x="0" y="384285"/>
                  </a:lnTo>
                  <a:lnTo>
                    <a:pt x="-1877283" y="384285"/>
                  </a:lnTo>
                  <a:lnTo>
                    <a:pt x="-1877283" y="630685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33" name="ConnectLine"/>
            <p:cNvSpPr/>
            <p:nvPr/>
          </p:nvSpPr>
          <p:spPr>
            <a:xfrm>
              <a:off x="3586641" y="758421"/>
              <a:ext cx="1136435" cy="630685"/>
            </a:xfrm>
            <a:custGeom>
              <a:avLst/>
              <a:gdLst/>
              <a:ahLst/>
              <a:cxnLst/>
              <a:pathLst>
                <a:path w="1136435" h="630685" fill="none">
                  <a:moveTo>
                    <a:pt x="0" y="0"/>
                  </a:moveTo>
                  <a:lnTo>
                    <a:pt x="0" y="384285"/>
                  </a:lnTo>
                  <a:lnTo>
                    <a:pt x="-1136435" y="384285"/>
                  </a:lnTo>
                  <a:lnTo>
                    <a:pt x="-1136435" y="630685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35" name="ConnectLine"/>
            <p:cNvSpPr/>
            <p:nvPr/>
          </p:nvSpPr>
          <p:spPr>
            <a:xfrm>
              <a:off x="3586637" y="758421"/>
              <a:ext cx="395595" cy="630685"/>
            </a:xfrm>
            <a:custGeom>
              <a:avLst/>
              <a:gdLst/>
              <a:ahLst/>
              <a:cxnLst/>
              <a:pathLst>
                <a:path w="395595" h="630685" fill="none">
                  <a:moveTo>
                    <a:pt x="0" y="0"/>
                  </a:moveTo>
                  <a:lnTo>
                    <a:pt x="0" y="384285"/>
                  </a:lnTo>
                  <a:lnTo>
                    <a:pt x="-395595" y="384285"/>
                  </a:lnTo>
                  <a:lnTo>
                    <a:pt x="-395595" y="630685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36" name="ConnectLine"/>
            <p:cNvSpPr/>
            <p:nvPr/>
          </p:nvSpPr>
          <p:spPr>
            <a:xfrm>
              <a:off x="3586641" y="758421"/>
              <a:ext cx="345245" cy="630685"/>
            </a:xfrm>
            <a:custGeom>
              <a:avLst/>
              <a:gdLst/>
              <a:ahLst/>
              <a:cxnLst/>
              <a:pathLst>
                <a:path w="345245" h="630685" fill="none">
                  <a:moveTo>
                    <a:pt x="0" y="0"/>
                  </a:moveTo>
                  <a:lnTo>
                    <a:pt x="0" y="384285"/>
                  </a:lnTo>
                  <a:lnTo>
                    <a:pt x="345245" y="384285"/>
                  </a:lnTo>
                  <a:lnTo>
                    <a:pt x="345245" y="630685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37" name="ConnectLine"/>
            <p:cNvSpPr/>
            <p:nvPr/>
          </p:nvSpPr>
          <p:spPr>
            <a:xfrm>
              <a:off x="3586637" y="758421"/>
              <a:ext cx="1080264" cy="630685"/>
            </a:xfrm>
            <a:custGeom>
              <a:avLst/>
              <a:gdLst/>
              <a:ahLst/>
              <a:cxnLst/>
              <a:pathLst>
                <a:path w="1080264" h="630685" fill="none">
                  <a:moveTo>
                    <a:pt x="0" y="0"/>
                  </a:moveTo>
                  <a:lnTo>
                    <a:pt x="0" y="384285"/>
                  </a:lnTo>
                  <a:lnTo>
                    <a:pt x="1080264" y="384285"/>
                  </a:lnTo>
                  <a:lnTo>
                    <a:pt x="1080264" y="630685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38" name="ConnectLine"/>
            <p:cNvSpPr/>
            <p:nvPr/>
          </p:nvSpPr>
          <p:spPr>
            <a:xfrm>
              <a:off x="3586637" y="758421"/>
              <a:ext cx="1826925" cy="630685"/>
            </a:xfrm>
            <a:custGeom>
              <a:avLst/>
              <a:gdLst/>
              <a:ahLst/>
              <a:cxnLst/>
              <a:pathLst>
                <a:path w="1826925" h="630685" fill="none">
                  <a:moveTo>
                    <a:pt x="0" y="0"/>
                  </a:moveTo>
                  <a:lnTo>
                    <a:pt x="0" y="384285"/>
                  </a:lnTo>
                  <a:lnTo>
                    <a:pt x="1826925" y="384285"/>
                  </a:lnTo>
                  <a:lnTo>
                    <a:pt x="1826925" y="630685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47" name="ConnectLine"/>
            <p:cNvSpPr/>
            <p:nvPr/>
          </p:nvSpPr>
          <p:spPr>
            <a:xfrm>
              <a:off x="3586637" y="3950975"/>
              <a:ext cx="0" cy="181601"/>
            </a:xfrm>
            <a:custGeom>
              <a:avLst/>
              <a:gdLst/>
              <a:ahLst/>
              <a:cxnLst/>
              <a:pathLst>
                <a:path w="0" h="181601" fill="none">
                  <a:moveTo>
                    <a:pt x="0" y="0"/>
                  </a:moveTo>
                  <a:lnTo>
                    <a:pt x="0" y="181601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48" name="ConnectLine"/>
            <p:cNvSpPr/>
            <p:nvPr/>
          </p:nvSpPr>
          <p:spPr>
            <a:xfrm>
              <a:off x="3586637" y="4532976"/>
              <a:ext cx="0" cy="288053"/>
            </a:xfrm>
            <a:custGeom>
              <a:avLst/>
              <a:gdLst/>
              <a:ahLst/>
              <a:cxnLst/>
              <a:pathLst>
                <a:path w="0" h="288053" fill="none">
                  <a:moveTo>
                    <a:pt x="0" y="0"/>
                  </a:moveTo>
                  <a:lnTo>
                    <a:pt x="0" y="288053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49" name="ConnectLine"/>
            <p:cNvSpPr/>
            <p:nvPr/>
          </p:nvSpPr>
          <p:spPr>
            <a:xfrm>
              <a:off x="3586637" y="5431061"/>
              <a:ext cx="0" cy="459401"/>
            </a:xfrm>
            <a:custGeom>
              <a:avLst/>
              <a:gdLst>
                <a:gd name="rtl" fmla="*/ -169400 w 0"/>
                <a:gd name="rtt" fmla="*/ 92400 h 459401"/>
                <a:gd name="rtr" fmla="*/ 169400 w 0"/>
                <a:gd name="rtb" fmla="*/ 215600 h 459401"/>
              </a:gdLst>
              <a:ahLst/>
              <a:cxnLst/>
              <a:rect l="rtl" t="rtt" r="rtr" b="rtb"/>
              <a:pathLst>
                <a:path w="0" h="459401" fill="none">
                  <a:moveTo>
                    <a:pt x="0" y="0"/>
                  </a:moveTo>
                  <a:lnTo>
                    <a:pt x="0" y="459401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Pass</a:t>
              </a:r>
            </a:p>
          </p:txBody>
        </p:sp>
        <p:sp>
          <p:nvSpPr>
            <p:cNvPr id="350" name="ConnectLine"/>
            <p:cNvSpPr/>
            <p:nvPr/>
          </p:nvSpPr>
          <p:spPr>
            <a:xfrm>
              <a:off x="3586637" y="6244657"/>
              <a:ext cx="0" cy="118049"/>
            </a:xfrm>
            <a:custGeom>
              <a:avLst/>
              <a:gdLst/>
              <a:ahLst/>
              <a:cxnLst/>
              <a:pathLst>
                <a:path w="0" h="118049" fill="none">
                  <a:moveTo>
                    <a:pt x="0" y="0"/>
                  </a:moveTo>
                  <a:lnTo>
                    <a:pt x="0" y="118049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51" name="ConnectLine"/>
            <p:cNvSpPr/>
            <p:nvPr/>
          </p:nvSpPr>
          <p:spPr>
            <a:xfrm>
              <a:off x="3586637" y="6716948"/>
              <a:ext cx="0" cy="118041"/>
            </a:xfrm>
            <a:custGeom>
              <a:avLst/>
              <a:gdLst/>
              <a:ahLst/>
              <a:cxnLst/>
              <a:pathLst>
                <a:path w="0" h="118041" fill="none">
                  <a:moveTo>
                    <a:pt x="0" y="0"/>
                  </a:moveTo>
                  <a:lnTo>
                    <a:pt x="0" y="118041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53" name="ConnectLine"/>
            <p:cNvSpPr/>
            <p:nvPr/>
          </p:nvSpPr>
          <p:spPr>
            <a:xfrm>
              <a:off x="5712003" y="2113927"/>
              <a:ext cx="245992" cy="371"/>
            </a:xfrm>
            <a:custGeom>
              <a:avLst/>
              <a:gdLst/>
              <a:ahLst/>
              <a:cxnLst/>
              <a:pathLst>
                <a:path w="245992" h="371" fill="none">
                  <a:moveTo>
                    <a:pt x="0" y="0"/>
                  </a:moveTo>
                  <a:lnTo>
                    <a:pt x="122792" y="0"/>
                  </a:lnTo>
                  <a:lnTo>
                    <a:pt x="122792" y="-371"/>
                  </a:lnTo>
                  <a:lnTo>
                    <a:pt x="245992" y="-371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</a:ln>
          </p:spPr>
        </p:sp>
        <p:sp>
          <p:nvSpPr>
            <p:cNvPr id="354" name="ConnectLine"/>
            <p:cNvSpPr/>
            <p:nvPr/>
          </p:nvSpPr>
          <p:spPr>
            <a:xfrm>
              <a:off x="2007802" y="2113926"/>
              <a:ext cx="143953" cy="0"/>
            </a:xfrm>
            <a:custGeom>
              <a:avLst/>
              <a:gdLst/>
              <a:ahLst/>
              <a:cxnLst/>
              <a:pathLst>
                <a:path w="143953" h="0" fill="none">
                  <a:moveTo>
                    <a:pt x="0" y="0"/>
                  </a:moveTo>
                  <a:lnTo>
                    <a:pt x="143953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</a:ln>
          </p:spPr>
        </p:sp>
        <p:sp>
          <p:nvSpPr>
            <p:cNvPr id="355" name="ConnectLine"/>
            <p:cNvSpPr/>
            <p:nvPr/>
          </p:nvSpPr>
          <p:spPr>
            <a:xfrm>
              <a:off x="2748642" y="2113926"/>
              <a:ext cx="143953" cy="0"/>
            </a:xfrm>
            <a:custGeom>
              <a:avLst/>
              <a:gdLst/>
              <a:ahLst/>
              <a:cxnLst/>
              <a:pathLst>
                <a:path w="143953" h="0" fill="none">
                  <a:moveTo>
                    <a:pt x="0" y="0"/>
                  </a:moveTo>
                  <a:lnTo>
                    <a:pt x="143953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</a:ln>
          </p:spPr>
        </p:sp>
        <p:sp>
          <p:nvSpPr>
            <p:cNvPr id="356" name="ConnectLine"/>
            <p:cNvSpPr/>
            <p:nvPr/>
          </p:nvSpPr>
          <p:spPr>
            <a:xfrm>
              <a:off x="3489482" y="2113926"/>
              <a:ext cx="143953" cy="0"/>
            </a:xfrm>
            <a:custGeom>
              <a:avLst/>
              <a:gdLst/>
              <a:ahLst/>
              <a:cxnLst/>
              <a:pathLst>
                <a:path w="143953" h="0" fill="none">
                  <a:moveTo>
                    <a:pt x="0" y="0"/>
                  </a:moveTo>
                  <a:lnTo>
                    <a:pt x="143953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</a:ln>
          </p:spPr>
        </p:sp>
        <p:sp>
          <p:nvSpPr>
            <p:cNvPr id="357" name="ConnectLine"/>
            <p:cNvSpPr/>
            <p:nvPr/>
          </p:nvSpPr>
          <p:spPr>
            <a:xfrm>
              <a:off x="4230321" y="2113926"/>
              <a:ext cx="138133" cy="0"/>
            </a:xfrm>
            <a:custGeom>
              <a:avLst/>
              <a:gdLst/>
              <a:ahLst/>
              <a:cxnLst/>
              <a:pathLst>
                <a:path w="138133" h="0" fill="none">
                  <a:moveTo>
                    <a:pt x="0" y="0"/>
                  </a:moveTo>
                  <a:lnTo>
                    <a:pt x="138133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</a:ln>
          </p:spPr>
        </p:sp>
        <p:sp>
          <p:nvSpPr>
            <p:cNvPr id="358" name="ConnectLine"/>
            <p:cNvSpPr/>
            <p:nvPr/>
          </p:nvSpPr>
          <p:spPr>
            <a:xfrm>
              <a:off x="4965349" y="2113926"/>
              <a:ext cx="149773" cy="0"/>
            </a:xfrm>
            <a:custGeom>
              <a:avLst/>
              <a:gdLst/>
              <a:ahLst/>
              <a:cxnLst/>
              <a:pathLst>
                <a:path w="149773" h="0" fill="none">
                  <a:moveTo>
                    <a:pt x="0" y="0"/>
                  </a:moveTo>
                  <a:lnTo>
                    <a:pt x="149773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</a:ln>
          </p:spPr>
        </p:sp>
        <p:sp>
          <p:nvSpPr>
            <p:cNvPr id="359" name="ConnectLine"/>
            <p:cNvSpPr/>
            <p:nvPr/>
          </p:nvSpPr>
          <p:spPr>
            <a:xfrm>
              <a:off x="4487537" y="3589747"/>
              <a:ext cx="766150" cy="0"/>
            </a:xfrm>
            <a:custGeom>
              <a:avLst/>
              <a:gdLst/>
              <a:ahLst/>
              <a:cxnLst/>
              <a:pathLst>
                <a:path w="766150" h="0" fill="none">
                  <a:moveTo>
                    <a:pt x="0" y="0"/>
                  </a:moveTo>
                  <a:lnTo>
                    <a:pt x="766150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60" name="ConnectLine"/>
            <p:cNvSpPr/>
            <p:nvPr/>
          </p:nvSpPr>
          <p:spPr>
            <a:xfrm>
              <a:off x="4318137" y="6067561"/>
              <a:ext cx="771925" cy="0"/>
            </a:xfrm>
            <a:custGeom>
              <a:avLst/>
              <a:gdLst/>
              <a:ahLst/>
              <a:cxnLst/>
              <a:pathLst>
                <a:path w="771925" h="0" fill="none">
                  <a:moveTo>
                    <a:pt x="0" y="0"/>
                  </a:moveTo>
                  <a:lnTo>
                    <a:pt x="771925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61" name="ConnectLine"/>
            <p:cNvSpPr/>
            <p:nvPr/>
          </p:nvSpPr>
          <p:spPr>
            <a:xfrm>
              <a:off x="4318137" y="7476592"/>
              <a:ext cx="723800" cy="0"/>
            </a:xfrm>
            <a:custGeom>
              <a:avLst/>
              <a:gdLst/>
              <a:ahLst/>
              <a:cxnLst/>
              <a:pathLst>
                <a:path w="723800" h="0" fill="none">
                  <a:moveTo>
                    <a:pt x="0" y="0"/>
                  </a:moveTo>
                  <a:lnTo>
                    <a:pt x="723800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62" name="ConnectLine"/>
            <p:cNvSpPr/>
            <p:nvPr/>
          </p:nvSpPr>
          <p:spPr>
            <a:xfrm>
              <a:off x="2847437" y="5126043"/>
              <a:ext cx="7700" cy="793269"/>
            </a:xfrm>
            <a:custGeom>
              <a:avLst/>
              <a:gdLst>
                <a:gd name="rtl" fmla="*/ -485100 w 7700"/>
                <a:gd name="rtt" fmla="*/ -462084 h 793269"/>
                <a:gd name="rtr" fmla="*/ 92400 w 7700"/>
                <a:gd name="rtb" fmla="*/ -338884 h 793269"/>
              </a:gdLst>
              <a:ahLst/>
              <a:cxnLst/>
              <a:rect l="rtl" t="rtt" r="rtr" b="rtb"/>
              <a:pathLst>
                <a:path w="7700" h="793269" fill="none">
                  <a:moveTo>
                    <a:pt x="0" y="0"/>
                  </a:moveTo>
                  <a:lnTo>
                    <a:pt x="-196350" y="0"/>
                  </a:lnTo>
                  <a:lnTo>
                    <a:pt x="-196350" y="-793269"/>
                  </a:lnTo>
                  <a:lnTo>
                    <a:pt x="7700" y="-793269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454545"/>
                  </a:solidFill>
                  <a:latin typeface="Arial"/>
                </a:rPr>
                <a:t>Don't pass</a:t>
              </a:r>
            </a:p>
          </p:txBody>
        </p:sp>
        <p:sp>
          <p:nvSpPr>
            <p:cNvPr id="368" name="ConnectLine"/>
            <p:cNvSpPr/>
            <p:nvPr/>
          </p:nvSpPr>
          <p:spPr>
            <a:xfrm>
              <a:off x="1709362" y="2838745"/>
              <a:ext cx="1850333" cy="388430"/>
            </a:xfrm>
            <a:custGeom>
              <a:avLst/>
              <a:gdLst/>
              <a:ahLst/>
              <a:cxnLst/>
              <a:pathLst>
                <a:path w="1850333" h="388430" fill="none">
                  <a:moveTo>
                    <a:pt x="0" y="0"/>
                  </a:moveTo>
                  <a:lnTo>
                    <a:pt x="0" y="143377"/>
                  </a:lnTo>
                  <a:lnTo>
                    <a:pt x="1850333" y="143377"/>
                  </a:lnTo>
                  <a:lnTo>
                    <a:pt x="1850333" y="38843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69" name="ConnectLine"/>
            <p:cNvSpPr/>
            <p:nvPr/>
          </p:nvSpPr>
          <p:spPr>
            <a:xfrm>
              <a:off x="2450206" y="2838745"/>
              <a:ext cx="1109485" cy="388430"/>
            </a:xfrm>
            <a:custGeom>
              <a:avLst/>
              <a:gdLst/>
              <a:ahLst/>
              <a:cxnLst/>
              <a:pathLst>
                <a:path w="1109485" h="388430" fill="none">
                  <a:moveTo>
                    <a:pt x="0" y="0"/>
                  </a:moveTo>
                  <a:lnTo>
                    <a:pt x="0" y="143377"/>
                  </a:lnTo>
                  <a:lnTo>
                    <a:pt x="1109485" y="143377"/>
                  </a:lnTo>
                  <a:lnTo>
                    <a:pt x="1109485" y="38843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70" name="ConnectLine"/>
            <p:cNvSpPr/>
            <p:nvPr/>
          </p:nvSpPr>
          <p:spPr>
            <a:xfrm>
              <a:off x="3191042" y="2838745"/>
              <a:ext cx="368645" cy="388430"/>
            </a:xfrm>
            <a:custGeom>
              <a:avLst/>
              <a:gdLst/>
              <a:ahLst/>
              <a:cxnLst/>
              <a:pathLst>
                <a:path w="368645" h="388430" fill="none">
                  <a:moveTo>
                    <a:pt x="0" y="0"/>
                  </a:moveTo>
                  <a:lnTo>
                    <a:pt x="0" y="143377"/>
                  </a:lnTo>
                  <a:lnTo>
                    <a:pt x="368645" y="143377"/>
                  </a:lnTo>
                  <a:lnTo>
                    <a:pt x="368645" y="38843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71" name="ConnectLine"/>
            <p:cNvSpPr/>
            <p:nvPr/>
          </p:nvSpPr>
          <p:spPr>
            <a:xfrm>
              <a:off x="3931886" y="2838745"/>
              <a:ext cx="372195" cy="388430"/>
            </a:xfrm>
            <a:custGeom>
              <a:avLst/>
              <a:gdLst/>
              <a:ahLst/>
              <a:cxnLst/>
              <a:pathLst>
                <a:path w="372195" h="388430" fill="none">
                  <a:moveTo>
                    <a:pt x="0" y="0"/>
                  </a:moveTo>
                  <a:lnTo>
                    <a:pt x="0" y="143377"/>
                  </a:lnTo>
                  <a:lnTo>
                    <a:pt x="-372195" y="143377"/>
                  </a:lnTo>
                  <a:lnTo>
                    <a:pt x="-372195" y="38843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77" name="ConnectLine"/>
            <p:cNvSpPr/>
            <p:nvPr/>
          </p:nvSpPr>
          <p:spPr>
            <a:xfrm>
              <a:off x="5413570" y="2838745"/>
              <a:ext cx="1853875" cy="388430"/>
            </a:xfrm>
            <a:custGeom>
              <a:avLst/>
              <a:gdLst/>
              <a:ahLst/>
              <a:cxnLst/>
              <a:pathLst>
                <a:path w="1853875" h="388430" fill="none">
                  <a:moveTo>
                    <a:pt x="0" y="0"/>
                  </a:moveTo>
                  <a:lnTo>
                    <a:pt x="0" y="142030"/>
                  </a:lnTo>
                  <a:lnTo>
                    <a:pt x="-1853875" y="142030"/>
                  </a:lnTo>
                  <a:lnTo>
                    <a:pt x="-1853875" y="38843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378" name="ConnectLine"/>
            <p:cNvSpPr/>
            <p:nvPr/>
          </p:nvSpPr>
          <p:spPr>
            <a:xfrm>
              <a:off x="4666901" y="2838745"/>
              <a:ext cx="1107214" cy="388430"/>
            </a:xfrm>
            <a:custGeom>
              <a:avLst/>
              <a:gdLst/>
              <a:ahLst/>
              <a:cxnLst/>
              <a:pathLst>
                <a:path w="1107214" h="388430" fill="none">
                  <a:moveTo>
                    <a:pt x="0" y="0"/>
                  </a:moveTo>
                  <a:lnTo>
                    <a:pt x="0" y="143377"/>
                  </a:lnTo>
                  <a:lnTo>
                    <a:pt x="-1107214" y="143377"/>
                  </a:lnTo>
                  <a:lnTo>
                    <a:pt x="-1107214" y="38843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156" name="ConnectLine"/>
            <p:cNvSpPr/>
            <p:nvPr/>
          </p:nvSpPr>
          <p:spPr>
            <a:xfrm>
              <a:off x="3586637" y="7189112"/>
              <a:ext cx="0" cy="110342"/>
            </a:xfrm>
            <a:custGeom>
              <a:avLst/>
              <a:gdLst/>
              <a:ahLst/>
              <a:cxnLst/>
              <a:pathLst>
                <a:path w="0" h="110342" fill="none">
                  <a:moveTo>
                    <a:pt x="0" y="0"/>
                  </a:moveTo>
                  <a:lnTo>
                    <a:pt x="0" y="110342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  <p:sp>
          <p:nvSpPr>
            <p:cNvPr id="157" name="ConnectLine"/>
            <p:cNvSpPr/>
            <p:nvPr/>
          </p:nvSpPr>
          <p:spPr>
            <a:xfrm>
              <a:off x="4318137" y="-655359"/>
              <a:ext cx="935550" cy="0"/>
            </a:xfrm>
            <a:custGeom>
              <a:avLst/>
              <a:gdLst/>
              <a:ahLst/>
              <a:cxnLst/>
              <a:pathLst>
                <a:path w="935550" h="0" fill="none">
                  <a:moveTo>
                    <a:pt x="0" y="0"/>
                  </a:moveTo>
                  <a:lnTo>
                    <a:pt x="935550" y="0"/>
                  </a:lnTo>
                </a:path>
              </a:pathLst>
            </a:custGeom>
            <a:noFill/>
            <a:ln w="7700" cap="flat">
              <a:solidFill>
                <a:srgbClr val="5C9929"/>
              </a:solidFill>
              <a:bevel/>
              <a:tailEnd type="triangle" w="med" len="med"/>
            </a:ln>
          </p:spPr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2015-12-16T01:19:27Z</dcterms:created>
  <dcterms:modified xsi:type="dcterms:W3CDTF">2015-12-16T01:19:27Z</dcterms:modified>
</cp:coreProperties>
</file>