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2" name="Group1022"/>
          <p:cNvGrpSpPr/>
          <p:nvPr/>
        </p:nvGrpSpPr>
        <p:grpSpPr>
          <a:xfrm>
            <a:off x="536400" y="533400"/>
            <a:ext cx="8071200" cy="5791200"/>
            <a:chOff x="536400" y="533400"/>
            <a:chExt cx="8071200" cy="5791200"/>
          </a:xfrm>
        </p:grpSpPr>
        <p:grpSp>
          <p:nvGrpSpPr>
            <p:cNvPr id="286" name="Dynamic Band 2"/>
            <p:cNvGrpSpPr/>
            <p:nvPr/>
          </p:nvGrpSpPr>
          <p:grpSpPr>
            <a:xfrm>
              <a:off x="544000" y="1149000"/>
              <a:ext cx="8056000" cy="1368000"/>
              <a:chOff x="544000" y="1149000"/>
              <a:chExt cx="8056000" cy="1368000"/>
            </a:xfrm>
          </p:grpSpPr>
          <p:grpSp>
            <p:nvGrpSpPr>
              <p:cNvPr id="287" name="Functional band"/>
              <p:cNvGrpSpPr/>
              <p:nvPr/>
            </p:nvGrpSpPr>
            <p:grpSpPr>
              <a:xfrm>
                <a:off x="544000" y="1149000"/>
                <a:ext cx="8056000" cy="1368000"/>
                <a:chOff x="544000" y="1149000"/>
                <a:chExt cx="8056000" cy="1368000"/>
              </a:xfrm>
            </p:grpSpPr>
            <p:sp>
              <p:nvSpPr>
                <p:cNvPr id="288" name="Rectangle"/>
                <p:cNvSpPr/>
                <p:nvPr/>
              </p:nvSpPr>
              <p:spPr>
                <a:xfrm>
                  <a:off x="544000" y="1149000"/>
                  <a:ext cx="8056000" cy="1368000"/>
                </a:xfrm>
                <a:custGeom>
                  <a:avLst/>
                  <a:gdLst/>
                  <a:ahLst/>
                  <a:cxnLst/>
                  <a:pathLst>
                    <a:path w="8056000" h="1368000">
                      <a:moveTo>
                        <a:pt x="0" y="0"/>
                      </a:moveTo>
                      <a:lnTo>
                        <a:pt x="8056000" y="0"/>
                      </a:lnTo>
                      <a:lnTo>
                        <a:pt x="8056000" y="1368000"/>
                      </a:lnTo>
                      <a:lnTo>
                        <a:pt x="0" y="1368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3897B0"/>
                  </a:solidFill>
                  <a:bevel/>
                </a:ln>
              </p:spPr>
            </p:sp>
            <p:sp>
              <p:nvSpPr>
                <p:cNvPr id="289" name="Rectangle"/>
                <p:cNvSpPr/>
                <p:nvPr/>
              </p:nvSpPr>
              <p:spPr>
                <a:xfrm rot="-5400000">
                  <a:off x="88000" y="1605000"/>
                  <a:ext cx="1368000" cy="4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8000" h="456000">
                      <a:moveTo>
                        <a:pt x="0" y="0"/>
                      </a:moveTo>
                      <a:lnTo>
                        <a:pt x="1368000" y="0"/>
                      </a:lnTo>
                      <a:lnTo>
                        <a:pt x="1368000" y="456000"/>
                      </a:lnTo>
                      <a:lnTo>
                        <a:pt x="0" y="456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4B0C9"/>
                    </a:gs>
                    <a:gs pos="50000">
                      <a:srgbClr val="5DB4CC"/>
                    </a:gs>
                    <a:gs pos="100000">
                      <a:srgbClr val="4BACC6"/>
                    </a:gs>
                  </a:gsLst>
                  <a:lin ang="5400000" scaled="0"/>
                </a:gradFill>
                <a:ln w="7600" cap="flat">
                  <a:solidFill>
                    <a:srgbClr val="3897B0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912">
                      <a:solidFill>
                        <a:srgbClr val="FFFFFF"/>
                      </a:solidFill>
                      <a:latin typeface="Arial"/>
                    </a:rPr>
                    <a:t>Requirement </a:t>
                  </a:r>
                  <a:r>
                    <a:rPr sz="912">
                      <a:solidFill>
                        <a:srgbClr val="FFFFFF"/>
                      </a:solidFill>
                      <a:latin typeface="Arial"/>
                    </a:rPr>
                    <a:t>Department</a:t>
                  </a:r>
                </a:p>
              </p:txBody>
            </p:sp>
          </p:grpSp>
          <p:grpSp>
            <p:nvGrpSpPr>
              <p:cNvPr id="290" name="Functional band"/>
              <p:cNvGrpSpPr/>
              <p:nvPr/>
            </p:nvGrpSpPr>
            <p:grpSpPr>
              <a:xfrm>
                <a:off x="544000" y="2517000"/>
                <a:ext cx="8056000" cy="1216000"/>
                <a:chOff x="544000" y="2517000"/>
                <a:chExt cx="8056000" cy="1216000"/>
              </a:xfrm>
            </p:grpSpPr>
            <p:sp>
              <p:nvSpPr>
                <p:cNvPr id="291" name="Rectangle"/>
                <p:cNvSpPr/>
                <p:nvPr/>
              </p:nvSpPr>
              <p:spPr>
                <a:xfrm>
                  <a:off x="544000" y="2517000"/>
                  <a:ext cx="8056000" cy="1216000"/>
                </a:xfrm>
                <a:custGeom>
                  <a:avLst/>
                  <a:gdLst/>
                  <a:ahLst/>
                  <a:cxnLst/>
                  <a:pathLst>
                    <a:path w="8056000" h="1216000">
                      <a:moveTo>
                        <a:pt x="0" y="0"/>
                      </a:moveTo>
                      <a:lnTo>
                        <a:pt x="8056000" y="0"/>
                      </a:lnTo>
                      <a:lnTo>
                        <a:pt x="8056000" y="1216000"/>
                      </a:lnTo>
                      <a:lnTo>
                        <a:pt x="0" y="1216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3897B0"/>
                  </a:solidFill>
                  <a:bevel/>
                </a:ln>
              </p:spPr>
            </p:sp>
            <p:sp>
              <p:nvSpPr>
                <p:cNvPr id="292" name="Rectangle"/>
                <p:cNvSpPr/>
                <p:nvPr/>
              </p:nvSpPr>
              <p:spPr>
                <a:xfrm rot="-5400000">
                  <a:off x="164000" y="2897000"/>
                  <a:ext cx="1216000" cy="4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6000" h="456000">
                      <a:moveTo>
                        <a:pt x="0" y="0"/>
                      </a:moveTo>
                      <a:lnTo>
                        <a:pt x="1216000" y="0"/>
                      </a:lnTo>
                      <a:lnTo>
                        <a:pt x="1216000" y="456000"/>
                      </a:lnTo>
                      <a:lnTo>
                        <a:pt x="0" y="456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4B0C9"/>
                    </a:gs>
                    <a:gs pos="50000">
                      <a:srgbClr val="5DB4CC"/>
                    </a:gs>
                    <a:gs pos="100000">
                      <a:srgbClr val="54B0C9"/>
                    </a:gs>
                  </a:gsLst>
                  <a:lin ang="5400000" scaled="0"/>
                </a:gradFill>
                <a:ln w="7600" cap="flat">
                  <a:solidFill>
                    <a:srgbClr val="3897B0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912">
                      <a:solidFill>
                        <a:srgbClr val="FFFFFF"/>
                      </a:solidFill>
                      <a:latin typeface="Arial"/>
                    </a:rPr>
                    <a:t>Materials </a:t>
                  </a:r>
                  <a:r>
                    <a:rPr sz="912">
                      <a:solidFill>
                        <a:srgbClr val="FFFFFF"/>
                      </a:solidFill>
                      <a:latin typeface="Arial"/>
                    </a:rPr>
                    <a:t>Management</a:t>
                  </a:r>
                </a:p>
              </p:txBody>
            </p:sp>
          </p:grpSp>
          <p:grpSp>
            <p:nvGrpSpPr>
              <p:cNvPr id="293" name="Functional band"/>
              <p:cNvGrpSpPr/>
              <p:nvPr/>
            </p:nvGrpSpPr>
            <p:grpSpPr>
              <a:xfrm>
                <a:off x="544000" y="3733000"/>
                <a:ext cx="8056000" cy="1216000"/>
                <a:chOff x="544000" y="3733000"/>
                <a:chExt cx="8056000" cy="1216000"/>
              </a:xfrm>
            </p:grpSpPr>
            <p:sp>
              <p:nvSpPr>
                <p:cNvPr id="294" name="Rectangle"/>
                <p:cNvSpPr/>
                <p:nvPr/>
              </p:nvSpPr>
              <p:spPr>
                <a:xfrm>
                  <a:off x="544000" y="3733000"/>
                  <a:ext cx="8056000" cy="1216000"/>
                </a:xfrm>
                <a:custGeom>
                  <a:avLst/>
                  <a:gdLst/>
                  <a:ahLst/>
                  <a:cxnLst/>
                  <a:pathLst>
                    <a:path w="8056000" h="1216000">
                      <a:moveTo>
                        <a:pt x="0" y="0"/>
                      </a:moveTo>
                      <a:lnTo>
                        <a:pt x="8056000" y="0"/>
                      </a:lnTo>
                      <a:lnTo>
                        <a:pt x="8056000" y="1216000"/>
                      </a:lnTo>
                      <a:lnTo>
                        <a:pt x="0" y="1216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3897B0"/>
                  </a:solidFill>
                  <a:bevel/>
                </a:ln>
              </p:spPr>
            </p:sp>
            <p:sp>
              <p:nvSpPr>
                <p:cNvPr id="295" name="Rectangle"/>
                <p:cNvSpPr/>
                <p:nvPr/>
              </p:nvSpPr>
              <p:spPr>
                <a:xfrm rot="-5400000">
                  <a:off x="164000" y="4113000"/>
                  <a:ext cx="1216000" cy="4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6000" h="456000">
                      <a:moveTo>
                        <a:pt x="0" y="0"/>
                      </a:moveTo>
                      <a:lnTo>
                        <a:pt x="1216000" y="0"/>
                      </a:lnTo>
                      <a:lnTo>
                        <a:pt x="1216000" y="456000"/>
                      </a:lnTo>
                      <a:lnTo>
                        <a:pt x="0" y="456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4B0C9"/>
                    </a:gs>
                    <a:gs pos="50000">
                      <a:srgbClr val="5DB4CC"/>
                    </a:gs>
                    <a:gs pos="100000">
                      <a:srgbClr val="4BACC6"/>
                    </a:gs>
                  </a:gsLst>
                  <a:lin ang="5400000" scaled="0"/>
                </a:gradFill>
                <a:ln w="7600" cap="flat">
                  <a:solidFill>
                    <a:srgbClr val="3897B0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912">
                      <a:solidFill>
                        <a:srgbClr val="FFFFFF"/>
                      </a:solidFill>
                      <a:latin typeface="Arial"/>
                    </a:rPr>
                    <a:t>Purchasing </a:t>
                  </a:r>
                  <a:r>
                    <a:rPr sz="912">
                      <a:solidFill>
                        <a:srgbClr val="FFFFFF"/>
                      </a:solidFill>
                      <a:latin typeface="Arial"/>
                    </a:rPr>
                    <a:t>Department</a:t>
                  </a:r>
                </a:p>
              </p:txBody>
            </p:sp>
          </p:grpSp>
          <p:grpSp>
            <p:nvGrpSpPr>
              <p:cNvPr id="298" name="Functional band"/>
              <p:cNvGrpSpPr/>
              <p:nvPr/>
            </p:nvGrpSpPr>
            <p:grpSpPr>
              <a:xfrm>
                <a:off x="544000" y="4949000"/>
                <a:ext cx="8056000" cy="1368000"/>
                <a:chOff x="544000" y="4949000"/>
                <a:chExt cx="8056000" cy="1368000"/>
              </a:xfrm>
            </p:grpSpPr>
            <p:sp>
              <p:nvSpPr>
                <p:cNvPr id="296" name="Rectangle"/>
                <p:cNvSpPr/>
                <p:nvPr/>
              </p:nvSpPr>
              <p:spPr>
                <a:xfrm>
                  <a:off x="544000" y="4949000"/>
                  <a:ext cx="8056000" cy="1368000"/>
                </a:xfrm>
                <a:custGeom>
                  <a:avLst/>
                  <a:gdLst/>
                  <a:ahLst/>
                  <a:cxnLst/>
                  <a:pathLst>
                    <a:path w="8056000" h="1368000">
                      <a:moveTo>
                        <a:pt x="0" y="0"/>
                      </a:moveTo>
                      <a:lnTo>
                        <a:pt x="8056000" y="0"/>
                      </a:lnTo>
                      <a:lnTo>
                        <a:pt x="8056000" y="1368000"/>
                      </a:lnTo>
                      <a:lnTo>
                        <a:pt x="0" y="1368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3897B0"/>
                  </a:solidFill>
                  <a:bevel/>
                </a:ln>
              </p:spPr>
            </p:sp>
            <p:sp>
              <p:nvSpPr>
                <p:cNvPr id="297" name="Rectangle"/>
                <p:cNvSpPr/>
                <p:nvPr/>
              </p:nvSpPr>
              <p:spPr>
                <a:xfrm rot="-5400000">
                  <a:off x="88000" y="5405000"/>
                  <a:ext cx="1368000" cy="4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8000" h="456000">
                      <a:moveTo>
                        <a:pt x="0" y="0"/>
                      </a:moveTo>
                      <a:lnTo>
                        <a:pt x="1368000" y="0"/>
                      </a:lnTo>
                      <a:lnTo>
                        <a:pt x="1368000" y="456000"/>
                      </a:lnTo>
                      <a:lnTo>
                        <a:pt x="0" y="456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4B0C9"/>
                    </a:gs>
                    <a:gs pos="50000">
                      <a:srgbClr val="5DB4CC"/>
                    </a:gs>
                    <a:gs pos="100000">
                      <a:srgbClr val="4BACC6"/>
                    </a:gs>
                  </a:gsLst>
                  <a:lin ang="5400000" scaled="0"/>
                </a:gradFill>
                <a:ln w="7600" cap="flat">
                  <a:solidFill>
                    <a:srgbClr val="3897B0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912">
                      <a:solidFill>
                        <a:srgbClr val="FFFFFF"/>
                      </a:solidFill>
                      <a:latin typeface="Arial"/>
                    </a:rPr>
                    <a:t>Finance Department</a:t>
                  </a:r>
                </a:p>
              </p:txBody>
            </p:sp>
          </p:grpSp>
        </p:grpSp>
        <p:grpSp>
          <p:nvGrpSpPr>
            <p:cNvPr id="270" name="Title"/>
            <p:cNvGrpSpPr/>
            <p:nvPr/>
          </p:nvGrpSpPr>
          <p:grpSpPr>
            <a:xfrm>
              <a:off x="544000" y="541000"/>
              <a:ext cx="8056000" cy="608000"/>
              <a:chOff x="544000" y="541000"/>
              <a:chExt cx="8056000" cy="608000"/>
            </a:xfrm>
          </p:grpSpPr>
          <p:sp>
            <p:nvSpPr>
              <p:cNvPr id="271" name="Rectangle"/>
              <p:cNvSpPr/>
              <p:nvPr/>
            </p:nvSpPr>
            <p:spPr>
              <a:xfrm>
                <a:off x="544000" y="541000"/>
                <a:ext cx="8056000" cy="401280"/>
              </a:xfrm>
              <a:custGeom>
                <a:avLst/>
                <a:gdLst/>
                <a:ahLst/>
                <a:cxnLst/>
                <a:rect l="l" t="t" r="r" b="b"/>
                <a:pathLst>
                  <a:path w="8056000" h="401280">
                    <a:moveTo>
                      <a:pt x="0" y="0"/>
                    </a:moveTo>
                    <a:lnTo>
                      <a:pt x="8056000" y="0"/>
                    </a:lnTo>
                    <a:lnTo>
                      <a:pt x="8056000" y="401280"/>
                    </a:lnTo>
                    <a:lnTo>
                      <a:pt x="0" y="40128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54B0C9"/>
                  </a:gs>
                  <a:gs pos="50000">
                    <a:srgbClr val="5DB4CC"/>
                  </a:gs>
                  <a:gs pos="100000">
                    <a:srgbClr val="4BACC6"/>
                  </a:gs>
                </a:gsLst>
                <a:lin ang="5400000" scaled="0"/>
              </a:gradFill>
              <a:ln w="7600" cap="flat">
                <a:solidFill>
                  <a:srgbClr val="3897B0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Arial"/>
                  </a:rPr>
                  <a:t>Product Purchasing Cross-Functional Process</a:t>
                </a:r>
              </a:p>
            </p:txBody>
          </p:sp>
          <p:sp>
            <p:nvSpPr>
              <p:cNvPr id="272" name="Rectangle"/>
              <p:cNvSpPr/>
              <p:nvPr/>
            </p:nvSpPr>
            <p:spPr>
              <a:xfrm>
                <a:off x="544000" y="942280"/>
                <a:ext cx="8056000" cy="206720"/>
              </a:xfrm>
              <a:custGeom>
                <a:avLst/>
                <a:gdLst/>
                <a:ahLst/>
                <a:cxnLst/>
                <a:pathLst>
                  <a:path w="8056000" h="206720">
                    <a:moveTo>
                      <a:pt x="0" y="0"/>
                    </a:moveTo>
                    <a:lnTo>
                      <a:pt x="8056000" y="0"/>
                    </a:lnTo>
                    <a:lnTo>
                      <a:pt x="8056000" y="206720"/>
                    </a:lnTo>
                    <a:lnTo>
                      <a:pt x="0" y="2067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FBDD1"/>
              </a:solidFill>
              <a:ln w="7600" cap="flat">
                <a:solidFill>
                  <a:srgbClr val="3897B0"/>
                </a:solidFill>
                <a:bevel/>
              </a:ln>
            </p:spPr>
          </p:sp>
        </p:grpSp>
        <p:sp>
          <p:nvSpPr>
            <p:cNvPr id="216" name="Document"/>
            <p:cNvSpPr/>
            <p:nvPr/>
          </p:nvSpPr>
          <p:spPr>
            <a:xfrm>
              <a:off x="1266000" y="1301000"/>
              <a:ext cx="836000" cy="456000"/>
            </a:xfrm>
            <a:custGeom>
              <a:avLst/>
              <a:gdLst>
                <a:gd name="connsiteX0" fmla="*/ 418000 w 836000"/>
                <a:gd name="connsiteY0" fmla="*/ 399000 h 456000"/>
                <a:gd name="connsiteX1" fmla="*/ 418000 w 836000"/>
                <a:gd name="connsiteY1" fmla="*/ 0 h 456000"/>
                <a:gd name="connsiteX2" fmla="*/ 836000 w 836000"/>
                <a:gd name="connsiteY2" fmla="*/ 228000 h 456000"/>
                <a:gd name="connsiteX3" fmla="*/ 0 w 836000"/>
                <a:gd name="connsiteY3" fmla="*/ 228000 h 456000"/>
                <a:gd name="connsiteX4" fmla="*/ 418000 w 836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000" h="456000">
                  <a:moveTo>
                    <a:pt x="0" y="399000"/>
                  </a:moveTo>
                  <a:lnTo>
                    <a:pt x="0" y="0"/>
                  </a:lnTo>
                  <a:lnTo>
                    <a:pt x="836000" y="0"/>
                  </a:lnTo>
                  <a:lnTo>
                    <a:pt x="836000" y="399000"/>
                  </a:lnTo>
                  <a:cubicBezTo>
                    <a:pt x="707030" y="323000"/>
                    <a:pt x="546970" y="323000"/>
                    <a:pt x="418000" y="399000"/>
                  </a:cubicBezTo>
                  <a:cubicBezTo>
                    <a:pt x="289030" y="475000"/>
                    <a:pt x="128970" y="475000"/>
                    <a:pt x="0" y="399000"/>
                  </a:cubicBezTo>
                  <a:close/>
                </a:path>
              </a:pathLst>
            </a:custGeom>
            <a:gradFill>
              <a:gsLst>
                <a:gs pos="0">
                  <a:srgbClr val="E1B74D"/>
                </a:gs>
                <a:gs pos="100000">
                  <a:srgbClr val="AE841A"/>
                </a:gs>
              </a:gsLst>
              <a:lin ang="5400000" scaled="0"/>
            </a:gradFill>
            <a:ln w="7600" cap="flat">
              <a:solidFill>
                <a:srgbClr val="B98C1B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Purchase </a:t>
              </a:r>
              <a:r>
                <a:rPr sz="760">
                  <a:solidFill>
                    <a:srgbClr val="FFFFFF"/>
                  </a:solidFill>
                  <a:latin typeface="Arial"/>
                </a:rPr>
                <a:t>requisition paper</a:t>
              </a:r>
            </a:p>
          </p:txBody>
        </p:sp>
        <p:sp>
          <p:nvSpPr>
            <p:cNvPr id="217" name="Decision"/>
            <p:cNvSpPr/>
            <p:nvPr/>
          </p:nvSpPr>
          <p:spPr>
            <a:xfrm>
              <a:off x="1266000" y="1909000"/>
              <a:ext cx="836000" cy="456000"/>
            </a:xfrm>
            <a:custGeom>
              <a:avLst/>
              <a:gdLst>
                <a:gd name="connsiteX0" fmla="*/ 418000 w 836000"/>
                <a:gd name="connsiteY0" fmla="*/ 456000 h 456000"/>
                <a:gd name="connsiteX1" fmla="*/ 418000 w 836000"/>
                <a:gd name="connsiteY1" fmla="*/ 0 h 456000"/>
                <a:gd name="connsiteX2" fmla="*/ 836000 w 836000"/>
                <a:gd name="connsiteY2" fmla="*/ 228000 h 456000"/>
                <a:gd name="connsiteX3" fmla="*/ 0 w 836000"/>
                <a:gd name="connsiteY3" fmla="*/ 228000 h 456000"/>
                <a:gd name="connsiteX4" fmla="*/ 418000 w 836000"/>
                <a:gd name="connsiteY4" fmla="*/ 228000 h 456000"/>
                <a:gd name="rtl" fmla="*/ 91960 w 836000"/>
                <a:gd name="rtr" fmla="*/ 744040 w 83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t" r="rtr" b="b"/>
              <a:pathLst>
                <a:path w="836000" h="456000">
                  <a:moveTo>
                    <a:pt x="418000" y="456000"/>
                  </a:moveTo>
                  <a:lnTo>
                    <a:pt x="836000" y="228000"/>
                  </a:lnTo>
                  <a:lnTo>
                    <a:pt x="418000" y="0"/>
                  </a:lnTo>
                  <a:lnTo>
                    <a:pt x="0" y="228000"/>
                  </a:lnTo>
                  <a:lnTo>
                    <a:pt x="418000" y="456000"/>
                  </a:lnTo>
                  <a:close/>
                </a:path>
              </a:pathLst>
            </a:custGeom>
            <a:gradFill>
              <a:gsLst>
                <a:gs pos="0">
                  <a:srgbClr val="4BA6FF"/>
                </a:gs>
                <a:gs pos="100000">
                  <a:srgbClr val="0074E4"/>
                </a:gs>
              </a:gsLst>
              <a:lin ang="5400000" scaled="0"/>
            </a:gradFill>
            <a:ln w="7600" cap="flat">
              <a:solidFill>
                <a:srgbClr val="007BF2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Administrator</a:t>
              </a:r>
            </a:p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confirm</a:t>
              </a:r>
            </a:p>
          </p:txBody>
        </p:sp>
        <p:grpSp>
          <p:nvGrpSpPr>
            <p:cNvPr id="233" name="Separator"/>
            <p:cNvGrpSpPr/>
            <p:nvPr/>
          </p:nvGrpSpPr>
          <p:grpSpPr>
            <a:xfrm>
              <a:off x="2200800" y="936200"/>
              <a:ext cx="167200" cy="212800"/>
              <a:chOff x="2200800" y="936200"/>
              <a:chExt cx="167200" cy="212800"/>
            </a:xfrm>
          </p:grpSpPr>
          <p:sp>
            <p:nvSpPr>
              <p:cNvPr id="234" name=""/>
              <p:cNvSpPr/>
              <p:nvPr/>
            </p:nvSpPr>
            <p:spPr>
              <a:xfrm>
                <a:off x="2200800" y="936200"/>
                <a:ext cx="167200" cy="212800"/>
              </a:xfrm>
              <a:custGeom>
                <a:avLst/>
                <a:gdLst>
                  <a:gd name="rtl" fmla="*/ -885400 w 167200"/>
                  <a:gd name="rtr" fmla="*/ 34200 w 167200"/>
                </a:gdLst>
                <a:ahLst/>
                <a:cxnLst/>
                <a:rect l="rtl" t="t" r="rtr" b="b"/>
                <a:pathLst>
                  <a:path w="167200" h="212800" fill="none">
                    <a:moveTo>
                      <a:pt x="0" y="0"/>
                    </a:moveTo>
                    <a:lnTo>
                      <a:pt x="167200" y="106400"/>
                    </a:lnTo>
                    <a:lnTo>
                      <a:pt x="0" y="212800"/>
                    </a:lnTo>
                  </a:path>
                </a:pathLst>
              </a:custGeom>
              <a:solidFill>
                <a:srgbClr val="7992B1"/>
              </a:solidFill>
              <a:ln w="7600" cap="flat">
                <a:solidFill>
                  <a:srgbClr val="4682B4"/>
                </a:solidFill>
                <a:miter lim="800000"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Purchase Request</a:t>
                </a:r>
              </a:p>
            </p:txBody>
          </p:sp>
          <p:sp>
            <p:nvSpPr>
              <p:cNvPr id="235" name=""/>
              <p:cNvSpPr/>
              <p:nvPr/>
            </p:nvSpPr>
            <p:spPr>
              <a:xfrm>
                <a:off x="2200800" y="936200"/>
                <a:ext cx="0" cy="212800"/>
              </a:xfrm>
              <a:custGeom>
                <a:avLst/>
                <a:gdLst/>
                <a:ahLst/>
                <a:cxnLst/>
                <a:pathLst>
                  <a:path w="0" h="212800" fill="none">
                    <a:moveTo>
                      <a:pt x="0" y="212800"/>
                    </a:moveTo>
                    <a:lnTo>
                      <a:pt x="0" y="5380800"/>
                    </a:lnTo>
                  </a:path>
                </a:pathLst>
              </a:custGeom>
              <a:solidFill>
                <a:srgbClr val="7992B1"/>
              </a:solidFill>
              <a:ln w="7600" cap="flat">
                <a:solidFill>
                  <a:srgbClr val="4682B4"/>
                </a:solidFill>
                <a:custDash>
                  <a:ds d="600000" sp="400000"/>
                </a:custDash>
                <a:miter lim="800000"/>
              </a:ln>
            </p:spPr>
          </p:sp>
        </p:grpSp>
        <p:sp>
          <p:nvSpPr>
            <p:cNvPr id="236" name="Decision"/>
            <p:cNvSpPr/>
            <p:nvPr/>
          </p:nvSpPr>
          <p:spPr>
            <a:xfrm>
              <a:off x="1266000" y="2859000"/>
              <a:ext cx="836000" cy="456000"/>
            </a:xfrm>
            <a:custGeom>
              <a:avLst/>
              <a:gdLst>
                <a:gd name="connsiteX0" fmla="*/ 418000 w 836000"/>
                <a:gd name="connsiteY0" fmla="*/ 456000 h 456000"/>
                <a:gd name="connsiteX1" fmla="*/ 418000 w 836000"/>
                <a:gd name="connsiteY1" fmla="*/ 0 h 456000"/>
                <a:gd name="connsiteX2" fmla="*/ 836000 w 836000"/>
                <a:gd name="connsiteY2" fmla="*/ 228000 h 456000"/>
                <a:gd name="connsiteX3" fmla="*/ 0 w 836000"/>
                <a:gd name="connsiteY3" fmla="*/ 228000 h 456000"/>
                <a:gd name="connsiteX4" fmla="*/ 418000 w 836000"/>
                <a:gd name="connsiteY4" fmla="*/ 228000 h 456000"/>
                <a:gd name="rtl" fmla="*/ 91960 w 836000"/>
                <a:gd name="rtr" fmla="*/ 744040 w 83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t" r="rtr" b="b"/>
              <a:pathLst>
                <a:path w="836000" h="456000">
                  <a:moveTo>
                    <a:pt x="418000" y="456000"/>
                  </a:moveTo>
                  <a:lnTo>
                    <a:pt x="836000" y="228000"/>
                  </a:lnTo>
                  <a:lnTo>
                    <a:pt x="418000" y="0"/>
                  </a:lnTo>
                  <a:lnTo>
                    <a:pt x="0" y="228000"/>
                  </a:lnTo>
                  <a:lnTo>
                    <a:pt x="418000" y="456000"/>
                  </a:lnTo>
                  <a:close/>
                </a:path>
              </a:pathLst>
            </a:custGeom>
            <a:gradFill>
              <a:gsLst>
                <a:gs pos="0">
                  <a:srgbClr val="4BA6FF"/>
                </a:gs>
                <a:gs pos="100000">
                  <a:srgbClr val="0074E4"/>
                </a:gs>
              </a:gsLst>
              <a:lin ang="5400000" scaled="0"/>
            </a:gradFill>
            <a:ln w="7600" cap="flat">
              <a:solidFill>
                <a:srgbClr val="007BF2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Adjust stock </a:t>
              </a:r>
              <a:r>
                <a:rPr sz="760">
                  <a:solidFill>
                    <a:srgbClr val="FFFFFF"/>
                  </a:solidFill>
                  <a:latin typeface="Arial"/>
                </a:rPr>
                <a:t>quantity</a:t>
              </a:r>
            </a:p>
          </p:txBody>
        </p:sp>
        <p:cxnSp>
          <p:nvCxnSpPr>
            <p:cNvPr id="124" name="Line"/>
            <p:cNvCxnSpPr>
              <a:stCxn id="217" idx="0"/>
              <a:endCxn id="236" idx="1"/>
            </p:cNvCxnSpPr>
            <p:nvPr/>
          </p:nvCxnSpPr>
          <p:spPr>
            <a:xfrm rot="5400000">
              <a:off x="1437000" y="2612000"/>
              <a:ext cx="4940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cxnSp>
          <p:nvCxnSpPr>
            <p:cNvPr id="125" name="Line"/>
            <p:cNvCxnSpPr>
              <a:stCxn id="216" idx="0"/>
              <a:endCxn id="217" idx="1"/>
            </p:cNvCxnSpPr>
            <p:nvPr/>
          </p:nvCxnSpPr>
          <p:spPr>
            <a:xfrm rot="5400000">
              <a:off x="1579500" y="1804500"/>
              <a:ext cx="2090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sp>
          <p:nvSpPr>
            <p:cNvPr id="126" name="Process"/>
            <p:cNvSpPr/>
            <p:nvPr/>
          </p:nvSpPr>
          <p:spPr>
            <a:xfrm>
              <a:off x="2284400" y="3885000"/>
              <a:ext cx="760000" cy="456000"/>
            </a:xfrm>
            <a:custGeom>
              <a:avLst/>
              <a:gdLst>
                <a:gd name="connsiteX0" fmla="*/ 380000 w 760000"/>
                <a:gd name="connsiteY0" fmla="*/ 456000 h 456000"/>
                <a:gd name="connsiteX1" fmla="*/ 380000 w 760000"/>
                <a:gd name="connsiteY1" fmla="*/ 0 h 456000"/>
                <a:gd name="connsiteX2" fmla="*/ 760000 w 760000"/>
                <a:gd name="connsiteY2" fmla="*/ 228000 h 456000"/>
                <a:gd name="connsiteX3" fmla="*/ 0 w 760000"/>
                <a:gd name="connsiteY3" fmla="*/ 228000 h 456000"/>
                <a:gd name="connsiteX4" fmla="*/ 380000 w 760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000" h="456000">
                  <a:moveTo>
                    <a:pt x="760000" y="456000"/>
                  </a:moveTo>
                  <a:lnTo>
                    <a:pt x="7600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760000" y="456000"/>
                  </a:lnTo>
                  <a:close/>
                </a:path>
              </a:pathLst>
            </a:custGeom>
            <a:gradFill>
              <a:gsLst>
                <a:gs pos="0">
                  <a:srgbClr val="4DC1BB"/>
                </a:gs>
                <a:gs pos="100000">
                  <a:srgbClr val="1A8E88"/>
                </a:gs>
              </a:gsLst>
              <a:lin ang="5400000" scaled="0"/>
            </a:gradFill>
            <a:ln w="7600" cap="flat">
              <a:solidFill>
                <a:srgbClr val="1B979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Inquiry </a:t>
              </a:r>
            </a:p>
          </p:txBody>
        </p:sp>
        <p:sp>
          <p:nvSpPr>
            <p:cNvPr id="128" name="Document"/>
            <p:cNvSpPr/>
            <p:nvPr/>
          </p:nvSpPr>
          <p:spPr>
            <a:xfrm>
              <a:off x="2284400" y="5070600"/>
              <a:ext cx="760000" cy="456000"/>
            </a:xfrm>
            <a:custGeom>
              <a:avLst/>
              <a:gdLst>
                <a:gd name="connsiteX0" fmla="*/ 380000 w 760000"/>
                <a:gd name="connsiteY0" fmla="*/ 399000 h 456000"/>
                <a:gd name="connsiteX1" fmla="*/ 380000 w 760000"/>
                <a:gd name="connsiteY1" fmla="*/ 0 h 456000"/>
                <a:gd name="connsiteX2" fmla="*/ 760000 w 760000"/>
                <a:gd name="connsiteY2" fmla="*/ 228000 h 456000"/>
                <a:gd name="connsiteX3" fmla="*/ 0 w 760000"/>
                <a:gd name="connsiteY3" fmla="*/ 228000 h 456000"/>
                <a:gd name="connsiteX4" fmla="*/ 380000 w 760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000" h="456000">
                  <a:moveTo>
                    <a:pt x="0" y="399000"/>
                  </a:moveTo>
                  <a:lnTo>
                    <a:pt x="0" y="0"/>
                  </a:lnTo>
                  <a:lnTo>
                    <a:pt x="760000" y="0"/>
                  </a:lnTo>
                  <a:lnTo>
                    <a:pt x="760000" y="399000"/>
                  </a:lnTo>
                  <a:cubicBezTo>
                    <a:pt x="644733" y="323000"/>
                    <a:pt x="495267" y="323000"/>
                    <a:pt x="380000" y="399000"/>
                  </a:cubicBezTo>
                  <a:cubicBezTo>
                    <a:pt x="264733" y="475000"/>
                    <a:pt x="115267" y="475000"/>
                    <a:pt x="0" y="399000"/>
                  </a:cubicBezTo>
                  <a:close/>
                </a:path>
              </a:pathLst>
            </a:custGeom>
            <a:gradFill>
              <a:gsLst>
                <a:gs pos="0">
                  <a:srgbClr val="E1B74D"/>
                </a:gs>
                <a:gs pos="100000">
                  <a:srgbClr val="AE841A"/>
                </a:gs>
              </a:gsLst>
              <a:lin ang="5400000" scaled="0"/>
            </a:gradFill>
            <a:ln w="7600" cap="flat">
              <a:solidFill>
                <a:srgbClr val="B98C1B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Price list</a:t>
              </a:r>
            </a:p>
          </p:txBody>
        </p:sp>
        <p:sp>
          <p:nvSpPr>
            <p:cNvPr id="129" name="ConnectLine"/>
            <p:cNvSpPr/>
            <p:nvPr/>
          </p:nvSpPr>
          <p:spPr>
            <a:xfrm>
              <a:off x="2102000" y="3087000"/>
              <a:ext cx="562400" cy="798000"/>
            </a:xfrm>
            <a:custGeom>
              <a:avLst/>
              <a:gdLst>
                <a:gd name="rtl" fmla="*/ 11400 w 562400"/>
                <a:gd name="rtt" fmla="*/ -174800 h 798000"/>
                <a:gd name="rtr" fmla="*/ 292600 w 562400"/>
                <a:gd name="rtb" fmla="*/ -53200 h 798000"/>
              </a:gdLst>
              <a:ahLst/>
              <a:cxnLst/>
              <a:rect l="rtl" t="rtt" r="rtr" b="rtb"/>
              <a:pathLst>
                <a:path w="562400" h="798000" fill="none">
                  <a:moveTo>
                    <a:pt x="0" y="0"/>
                  </a:moveTo>
                  <a:lnTo>
                    <a:pt x="562400" y="0"/>
                  </a:lnTo>
                  <a:lnTo>
                    <a:pt x="562400" y="7980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Yes</a:t>
              </a:r>
            </a:p>
          </p:txBody>
        </p:sp>
        <p:cxnSp>
          <p:nvCxnSpPr>
            <p:cNvPr id="130" name="Line"/>
            <p:cNvCxnSpPr>
              <a:stCxn id="126" idx="0"/>
              <a:endCxn id="128" idx="1"/>
            </p:cNvCxnSpPr>
            <p:nvPr/>
          </p:nvCxnSpPr>
          <p:spPr>
            <a:xfrm rot="5400000">
              <a:off x="2299600" y="4705800"/>
              <a:ext cx="7296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sp>
          <p:nvSpPr>
            <p:cNvPr id="131" name="Process"/>
            <p:cNvSpPr/>
            <p:nvPr/>
          </p:nvSpPr>
          <p:spPr>
            <a:xfrm>
              <a:off x="3272400" y="4265000"/>
              <a:ext cx="836000" cy="456000"/>
            </a:xfrm>
            <a:custGeom>
              <a:avLst/>
              <a:gdLst>
                <a:gd name="connsiteX0" fmla="*/ 418000 w 836000"/>
                <a:gd name="connsiteY0" fmla="*/ 456000 h 456000"/>
                <a:gd name="connsiteX1" fmla="*/ 418000 w 836000"/>
                <a:gd name="connsiteY1" fmla="*/ 0 h 456000"/>
                <a:gd name="connsiteX2" fmla="*/ 836000 w 836000"/>
                <a:gd name="connsiteY2" fmla="*/ 228000 h 456000"/>
                <a:gd name="connsiteX3" fmla="*/ 0 w 836000"/>
                <a:gd name="connsiteY3" fmla="*/ 228000 h 456000"/>
                <a:gd name="connsiteX4" fmla="*/ 418000 w 836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000" h="456000">
                  <a:moveTo>
                    <a:pt x="836000" y="456000"/>
                  </a:moveTo>
                  <a:lnTo>
                    <a:pt x="8360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836000" y="456000"/>
                  </a:lnTo>
                  <a:close/>
                </a:path>
              </a:pathLst>
            </a:custGeom>
            <a:gradFill>
              <a:gsLst>
                <a:gs pos="0">
                  <a:srgbClr val="4DC1BB"/>
                </a:gs>
                <a:gs pos="100000">
                  <a:srgbClr val="1A8E88"/>
                </a:gs>
              </a:gsLst>
              <a:lin ang="5400000" scaled="0"/>
            </a:gradFill>
            <a:ln w="7600" cap="flat">
              <a:solidFill>
                <a:srgbClr val="1B979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Sign purchasing </a:t>
              </a:r>
              <a:r>
                <a:rPr sz="760">
                  <a:solidFill>
                    <a:srgbClr val="FFFFFF"/>
                  </a:solidFill>
                  <a:latin typeface="Arial"/>
                </a:rPr>
                <a:t>contract</a:t>
              </a:r>
            </a:p>
          </p:txBody>
        </p:sp>
        <p:sp>
          <p:nvSpPr>
            <p:cNvPr id="132" name="Decision"/>
            <p:cNvSpPr/>
            <p:nvPr/>
          </p:nvSpPr>
          <p:spPr>
            <a:xfrm>
              <a:off x="3158400" y="2555000"/>
              <a:ext cx="1064000" cy="608000"/>
            </a:xfrm>
            <a:custGeom>
              <a:avLst/>
              <a:gdLst>
                <a:gd name="connsiteX0" fmla="*/ 532000 w 1064000"/>
                <a:gd name="connsiteY0" fmla="*/ 608000 h 608000"/>
                <a:gd name="connsiteX1" fmla="*/ 532000 w 1064000"/>
                <a:gd name="connsiteY1" fmla="*/ 0 h 608000"/>
                <a:gd name="connsiteX2" fmla="*/ 1064000 w 1064000"/>
                <a:gd name="connsiteY2" fmla="*/ 304000 h 608000"/>
                <a:gd name="connsiteX3" fmla="*/ 0 w 1064000"/>
                <a:gd name="connsiteY3" fmla="*/ 304000 h 608000"/>
                <a:gd name="connsiteX4" fmla="*/ 532000 w 1064000"/>
                <a:gd name="connsiteY4" fmla="*/ 304000 h 608000"/>
                <a:gd name="rtl" fmla="*/ 117040 w 1064000"/>
                <a:gd name="rtr" fmla="*/ 946960 w 106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t" r="rtr" b="b"/>
              <a:pathLst>
                <a:path w="1064000" h="608000">
                  <a:moveTo>
                    <a:pt x="532000" y="608000"/>
                  </a:moveTo>
                  <a:lnTo>
                    <a:pt x="1064000" y="304000"/>
                  </a:lnTo>
                  <a:lnTo>
                    <a:pt x="532000" y="0"/>
                  </a:lnTo>
                  <a:lnTo>
                    <a:pt x="0" y="304000"/>
                  </a:lnTo>
                  <a:lnTo>
                    <a:pt x="532000" y="608000"/>
                  </a:lnTo>
                  <a:close/>
                </a:path>
              </a:pathLst>
            </a:custGeom>
            <a:gradFill>
              <a:gsLst>
                <a:gs pos="0">
                  <a:srgbClr val="4BA6FF"/>
                </a:gs>
                <a:gs pos="100000">
                  <a:srgbClr val="0074E4"/>
                </a:gs>
              </a:gsLst>
              <a:lin ang="5400000" scaled="0"/>
            </a:gradFill>
            <a:ln w="7600" cap="flat">
              <a:solidFill>
                <a:srgbClr val="007BF2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Checking of </a:t>
              </a:r>
              <a:r>
                <a:rPr sz="760">
                  <a:solidFill>
                    <a:srgbClr val="FFFFFF"/>
                  </a:solidFill>
                  <a:latin typeface="Arial"/>
                </a:rPr>
                <a:t>finished products</a:t>
              </a:r>
            </a:p>
          </p:txBody>
        </p:sp>
        <p:sp>
          <p:nvSpPr>
            <p:cNvPr id="133" name="ConnectLine"/>
            <p:cNvSpPr/>
            <p:nvPr/>
          </p:nvSpPr>
          <p:spPr>
            <a:xfrm>
              <a:off x="3044400" y="5298600"/>
              <a:ext cx="646000" cy="577600"/>
            </a:xfrm>
            <a:custGeom>
              <a:avLst/>
              <a:gdLst/>
              <a:ahLst/>
              <a:cxnLst/>
              <a:pathLst>
                <a:path w="646000" h="577600" fill="none">
                  <a:moveTo>
                    <a:pt x="0" y="0"/>
                  </a:moveTo>
                  <a:lnTo>
                    <a:pt x="646000" y="0"/>
                  </a:lnTo>
                  <a:lnTo>
                    <a:pt x="646000" y="-5776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</p:sp>
        <p:cxnSp>
          <p:nvCxnSpPr>
            <p:cNvPr id="135" name="Line"/>
            <p:cNvCxnSpPr>
              <a:stCxn id="131" idx="1"/>
              <a:endCxn id="132" idx="0"/>
            </p:cNvCxnSpPr>
            <p:nvPr/>
          </p:nvCxnSpPr>
          <p:spPr>
            <a:xfrm rot="-5400000">
              <a:off x="3139400" y="3714000"/>
              <a:ext cx="11020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grpSp>
          <p:nvGrpSpPr>
            <p:cNvPr id="136" name="Separator"/>
            <p:cNvGrpSpPr/>
            <p:nvPr/>
          </p:nvGrpSpPr>
          <p:grpSpPr>
            <a:xfrm>
              <a:off x="4488400" y="936200"/>
              <a:ext cx="167200" cy="212800"/>
              <a:chOff x="4488400" y="936200"/>
              <a:chExt cx="167200" cy="212800"/>
            </a:xfrm>
          </p:grpSpPr>
          <p:sp>
            <p:nvSpPr>
              <p:cNvPr id="137" name=""/>
              <p:cNvSpPr/>
              <p:nvPr/>
            </p:nvSpPr>
            <p:spPr>
              <a:xfrm>
                <a:off x="4488400" y="936200"/>
                <a:ext cx="167200" cy="212800"/>
              </a:xfrm>
              <a:custGeom>
                <a:avLst/>
                <a:gdLst>
                  <a:gd name="rtl" fmla="*/ -1151400 w 167200"/>
                  <a:gd name="rtr" fmla="*/ 34200 w 167200"/>
                </a:gdLst>
                <a:ahLst/>
                <a:cxnLst/>
                <a:rect l="rtl" t="t" r="rtr" b="b"/>
                <a:pathLst>
                  <a:path w="167200" h="212800" fill="none">
                    <a:moveTo>
                      <a:pt x="0" y="0"/>
                    </a:moveTo>
                    <a:lnTo>
                      <a:pt x="167200" y="106400"/>
                    </a:lnTo>
                    <a:lnTo>
                      <a:pt x="0" y="212800"/>
                    </a:lnTo>
                  </a:path>
                </a:pathLst>
              </a:custGeom>
              <a:solidFill>
                <a:srgbClr val="7992B1"/>
              </a:solidFill>
              <a:ln w="7600" cap="flat">
                <a:solidFill>
                  <a:srgbClr val="4682B4"/>
                </a:solidFill>
                <a:miter lim="800000"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Purchasing Performance</a:t>
                </a:r>
              </a:p>
            </p:txBody>
          </p:sp>
          <p:sp>
            <p:nvSpPr>
              <p:cNvPr id="138" name=""/>
              <p:cNvSpPr/>
              <p:nvPr/>
            </p:nvSpPr>
            <p:spPr>
              <a:xfrm>
                <a:off x="4488400" y="936200"/>
                <a:ext cx="0" cy="212800"/>
              </a:xfrm>
              <a:custGeom>
                <a:avLst/>
                <a:gdLst/>
                <a:ahLst/>
                <a:cxnLst/>
                <a:pathLst>
                  <a:path w="0" h="212800" fill="none">
                    <a:moveTo>
                      <a:pt x="0" y="212800"/>
                    </a:moveTo>
                    <a:lnTo>
                      <a:pt x="0" y="5380800"/>
                    </a:lnTo>
                  </a:path>
                </a:pathLst>
              </a:custGeom>
              <a:solidFill>
                <a:srgbClr val="7992B1"/>
              </a:solidFill>
              <a:ln w="7600" cap="flat">
                <a:solidFill>
                  <a:srgbClr val="4682B4"/>
                </a:solidFill>
                <a:custDash>
                  <a:ds d="600000" sp="400000"/>
                </a:custDash>
                <a:miter lim="800000"/>
              </a:ln>
            </p:spPr>
          </p:sp>
        </p:grpSp>
        <p:sp>
          <p:nvSpPr>
            <p:cNvPr id="139" name="Document"/>
            <p:cNvSpPr/>
            <p:nvPr/>
          </p:nvSpPr>
          <p:spPr>
            <a:xfrm>
              <a:off x="4716400" y="2631000"/>
              <a:ext cx="760000" cy="456000"/>
            </a:xfrm>
            <a:custGeom>
              <a:avLst/>
              <a:gdLst>
                <a:gd name="connsiteX0" fmla="*/ 380000 w 760000"/>
                <a:gd name="connsiteY0" fmla="*/ 399000 h 456000"/>
                <a:gd name="connsiteX1" fmla="*/ 380000 w 760000"/>
                <a:gd name="connsiteY1" fmla="*/ 0 h 456000"/>
                <a:gd name="connsiteX2" fmla="*/ 760000 w 760000"/>
                <a:gd name="connsiteY2" fmla="*/ 228000 h 456000"/>
                <a:gd name="connsiteX3" fmla="*/ 0 w 760000"/>
                <a:gd name="connsiteY3" fmla="*/ 228000 h 456000"/>
                <a:gd name="connsiteX4" fmla="*/ 380000 w 760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000" h="456000">
                  <a:moveTo>
                    <a:pt x="0" y="399000"/>
                  </a:moveTo>
                  <a:lnTo>
                    <a:pt x="0" y="0"/>
                  </a:lnTo>
                  <a:lnTo>
                    <a:pt x="760000" y="0"/>
                  </a:lnTo>
                  <a:lnTo>
                    <a:pt x="760000" y="399000"/>
                  </a:lnTo>
                  <a:cubicBezTo>
                    <a:pt x="644733" y="323000"/>
                    <a:pt x="495267" y="323000"/>
                    <a:pt x="380000" y="399000"/>
                  </a:cubicBezTo>
                  <a:cubicBezTo>
                    <a:pt x="264733" y="475000"/>
                    <a:pt x="115267" y="475000"/>
                    <a:pt x="0" y="399000"/>
                  </a:cubicBezTo>
                  <a:close/>
                </a:path>
              </a:pathLst>
            </a:custGeom>
            <a:gradFill>
              <a:gsLst>
                <a:gs pos="0">
                  <a:srgbClr val="E1B74D"/>
                </a:gs>
                <a:gs pos="100000">
                  <a:srgbClr val="AE841A"/>
                </a:gs>
              </a:gsLst>
              <a:lin ang="5400000" scaled="0"/>
            </a:gradFill>
            <a:ln w="7600" cap="flat">
              <a:solidFill>
                <a:srgbClr val="B98C1B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Products list</a:t>
              </a:r>
            </a:p>
          </p:txBody>
        </p:sp>
        <p:sp>
          <p:nvSpPr>
            <p:cNvPr id="140" name="Process"/>
            <p:cNvSpPr/>
            <p:nvPr/>
          </p:nvSpPr>
          <p:spPr>
            <a:xfrm>
              <a:off x="4716400" y="3163000"/>
              <a:ext cx="760000" cy="456000"/>
            </a:xfrm>
            <a:custGeom>
              <a:avLst/>
              <a:gdLst>
                <a:gd name="connsiteX0" fmla="*/ 380000 w 760000"/>
                <a:gd name="connsiteY0" fmla="*/ 456000 h 456000"/>
                <a:gd name="connsiteX1" fmla="*/ 380000 w 760000"/>
                <a:gd name="connsiteY1" fmla="*/ 0 h 456000"/>
                <a:gd name="connsiteX2" fmla="*/ 760000 w 760000"/>
                <a:gd name="connsiteY2" fmla="*/ 228000 h 456000"/>
                <a:gd name="connsiteX3" fmla="*/ 0 w 760000"/>
                <a:gd name="connsiteY3" fmla="*/ 228000 h 456000"/>
                <a:gd name="connsiteX4" fmla="*/ 380000 w 760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000" h="456000">
                  <a:moveTo>
                    <a:pt x="760000" y="456000"/>
                  </a:moveTo>
                  <a:lnTo>
                    <a:pt x="7600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760000" y="456000"/>
                  </a:lnTo>
                  <a:close/>
                </a:path>
              </a:pathLst>
            </a:custGeom>
            <a:gradFill>
              <a:gsLst>
                <a:gs pos="0">
                  <a:srgbClr val="4DC1BB"/>
                </a:gs>
                <a:gs pos="100000">
                  <a:srgbClr val="1A8E88"/>
                </a:gs>
              </a:gsLst>
              <a:lin ang="5400000" scaled="0"/>
            </a:gradFill>
            <a:ln w="7600" cap="flat">
              <a:solidFill>
                <a:srgbClr val="1B979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Products </a:t>
              </a:r>
              <a:r>
                <a:rPr sz="760">
                  <a:solidFill>
                    <a:srgbClr val="FFFFFF"/>
                  </a:solidFill>
                  <a:latin typeface="Arial"/>
                </a:rPr>
                <a:t>storage</a:t>
              </a:r>
            </a:p>
          </p:txBody>
        </p:sp>
        <p:sp>
          <p:nvSpPr>
            <p:cNvPr id="142" name="Terminator"/>
            <p:cNvSpPr/>
            <p:nvPr/>
          </p:nvSpPr>
          <p:spPr>
            <a:xfrm>
              <a:off x="3310400" y="5747000"/>
              <a:ext cx="760000" cy="380000"/>
            </a:xfrm>
            <a:custGeom>
              <a:avLst/>
              <a:gdLst>
                <a:gd name="connsiteX0" fmla="*/ 380000 w 760000"/>
                <a:gd name="connsiteY0" fmla="*/ 380000 h 380000"/>
                <a:gd name="connsiteX1" fmla="*/ 380000 w 760000"/>
                <a:gd name="connsiteY1" fmla="*/ 0 h 380000"/>
                <a:gd name="connsiteX2" fmla="*/ 760000 w 760000"/>
                <a:gd name="connsiteY2" fmla="*/ 190000 h 380000"/>
                <a:gd name="connsiteX3" fmla="*/ 0 w 760000"/>
                <a:gd name="connsiteY3" fmla="*/ 190000 h 380000"/>
                <a:gd name="connsiteX4" fmla="*/ 380000 w 760000"/>
                <a:gd name="connsiteY4" fmla="*/ 190000 h 3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000" h="380000">
                  <a:moveTo>
                    <a:pt x="190000" y="380000"/>
                  </a:moveTo>
                  <a:lnTo>
                    <a:pt x="570000" y="380000"/>
                  </a:lnTo>
                  <a:cubicBezTo>
                    <a:pt x="674937" y="380000"/>
                    <a:pt x="760000" y="294937"/>
                    <a:pt x="760000" y="190000"/>
                  </a:cubicBezTo>
                  <a:cubicBezTo>
                    <a:pt x="760000" y="85063"/>
                    <a:pt x="674937" y="0"/>
                    <a:pt x="570000" y="0"/>
                  </a:cubicBezTo>
                  <a:lnTo>
                    <a:pt x="190000" y="0"/>
                  </a:lnTo>
                  <a:cubicBezTo>
                    <a:pt x="85063" y="0"/>
                    <a:pt x="0" y="85063"/>
                    <a:pt x="0" y="190000"/>
                  </a:cubicBezTo>
                  <a:cubicBezTo>
                    <a:pt x="0" y="294937"/>
                    <a:pt x="85063" y="380000"/>
                    <a:pt x="190000" y="380000"/>
                  </a:cubicBezTo>
                  <a:close/>
                </a:path>
              </a:pathLst>
            </a:custGeom>
            <a:gradFill>
              <a:gsLst>
                <a:gs pos="0">
                  <a:srgbClr val="FF9933"/>
                </a:gs>
                <a:gs pos="100000">
                  <a:srgbClr val="CC6600"/>
                </a:gs>
              </a:gsLst>
              <a:lin ang="5400000" scaled="0"/>
            </a:gradFill>
            <a:ln w="7600" cap="flat">
              <a:solidFill>
                <a:srgbClr val="D96D0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Keep contracts </a:t>
              </a:r>
            </a:p>
          </p:txBody>
        </p:sp>
        <p:sp>
          <p:nvSpPr>
            <p:cNvPr id="143" name="ConnectLine"/>
            <p:cNvSpPr/>
            <p:nvPr/>
          </p:nvSpPr>
          <p:spPr>
            <a:xfrm>
              <a:off x="4108400" y="4493000"/>
              <a:ext cx="38000" cy="1444000"/>
            </a:xfrm>
            <a:custGeom>
              <a:avLst/>
              <a:gdLst/>
              <a:ahLst/>
              <a:cxnLst/>
              <a:pathLst>
                <a:path w="38000" h="1444000" fill="none">
                  <a:moveTo>
                    <a:pt x="0" y="0"/>
                  </a:moveTo>
                  <a:lnTo>
                    <a:pt x="228000" y="0"/>
                  </a:lnTo>
                  <a:lnTo>
                    <a:pt x="228000" y="1444000"/>
                  </a:lnTo>
                  <a:lnTo>
                    <a:pt x="-38000" y="14440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</p:sp>
        <p:cxnSp>
          <p:nvCxnSpPr>
            <p:cNvPr id="144" name="Line"/>
            <p:cNvCxnSpPr>
              <a:stCxn id="139" idx="0"/>
              <a:endCxn id="140" idx="1"/>
            </p:cNvCxnSpPr>
            <p:nvPr/>
          </p:nvCxnSpPr>
          <p:spPr>
            <a:xfrm rot="5400000">
              <a:off x="5029900" y="3096500"/>
              <a:ext cx="1330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sp>
          <p:nvSpPr>
            <p:cNvPr id="145" name="ConnectLine"/>
            <p:cNvSpPr/>
            <p:nvPr/>
          </p:nvSpPr>
          <p:spPr>
            <a:xfrm>
              <a:off x="4222400" y="2859000"/>
              <a:ext cx="494000" cy="0"/>
            </a:xfrm>
            <a:custGeom>
              <a:avLst/>
              <a:gdLst/>
              <a:ahLst/>
              <a:cxnLst/>
              <a:pathLst>
                <a:path w="494000" h="0" fill="none">
                  <a:moveTo>
                    <a:pt x="0" y="0"/>
                  </a:moveTo>
                  <a:lnTo>
                    <a:pt x="494000" y="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</p:sp>
        <p:sp>
          <p:nvSpPr>
            <p:cNvPr id="146" name="Process"/>
            <p:cNvSpPr/>
            <p:nvPr/>
          </p:nvSpPr>
          <p:spPr>
            <a:xfrm>
              <a:off x="4716400" y="5709000"/>
              <a:ext cx="760000" cy="456000"/>
            </a:xfrm>
            <a:custGeom>
              <a:avLst/>
              <a:gdLst>
                <a:gd name="connsiteX0" fmla="*/ 380000 w 760000"/>
                <a:gd name="connsiteY0" fmla="*/ 456000 h 456000"/>
                <a:gd name="connsiteX1" fmla="*/ 380000 w 760000"/>
                <a:gd name="connsiteY1" fmla="*/ 0 h 456000"/>
                <a:gd name="connsiteX2" fmla="*/ 760000 w 760000"/>
                <a:gd name="connsiteY2" fmla="*/ 228000 h 456000"/>
                <a:gd name="connsiteX3" fmla="*/ 0 w 760000"/>
                <a:gd name="connsiteY3" fmla="*/ 228000 h 456000"/>
                <a:gd name="connsiteX4" fmla="*/ 380000 w 760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000" h="456000">
                  <a:moveTo>
                    <a:pt x="760000" y="456000"/>
                  </a:moveTo>
                  <a:lnTo>
                    <a:pt x="7600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760000" y="456000"/>
                  </a:lnTo>
                  <a:close/>
                </a:path>
              </a:pathLst>
            </a:custGeom>
            <a:gradFill>
              <a:gsLst>
                <a:gs pos="0">
                  <a:srgbClr val="4DC1BB"/>
                </a:gs>
                <a:gs pos="100000">
                  <a:srgbClr val="1A8E88"/>
                </a:gs>
              </a:gsLst>
              <a:lin ang="5400000" scaled="0"/>
            </a:gradFill>
            <a:ln w="7600" cap="flat">
              <a:solidFill>
                <a:srgbClr val="1B979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Estimate total </a:t>
              </a:r>
              <a:r>
                <a:rPr sz="760">
                  <a:solidFill>
                    <a:srgbClr val="FFFFFF"/>
                  </a:solidFill>
                  <a:latin typeface="Arial"/>
                </a:rPr>
                <a:t>price</a:t>
              </a:r>
            </a:p>
          </p:txBody>
        </p:sp>
        <p:grpSp>
          <p:nvGrpSpPr>
            <p:cNvPr id="147" name="Separator"/>
            <p:cNvGrpSpPr/>
            <p:nvPr/>
          </p:nvGrpSpPr>
          <p:grpSpPr>
            <a:xfrm>
              <a:off x="5628400" y="936200"/>
              <a:ext cx="167200" cy="212800"/>
              <a:chOff x="5628400" y="936200"/>
              <a:chExt cx="167200" cy="212800"/>
            </a:xfrm>
          </p:grpSpPr>
          <p:sp>
            <p:nvSpPr>
              <p:cNvPr id="148" name=""/>
              <p:cNvSpPr/>
              <p:nvPr/>
            </p:nvSpPr>
            <p:spPr>
              <a:xfrm>
                <a:off x="5628400" y="936200"/>
                <a:ext cx="167200" cy="212800"/>
              </a:xfrm>
              <a:custGeom>
                <a:avLst/>
                <a:gdLst>
                  <a:gd name="rtl" fmla="*/ -839800 w 167200"/>
                  <a:gd name="rtr" fmla="*/ 34200 w 167200"/>
                </a:gdLst>
                <a:ahLst/>
                <a:cxnLst/>
                <a:rect l="rtl" t="t" r="rtr" b="b"/>
                <a:pathLst>
                  <a:path w="167200" h="212800" fill="none">
                    <a:moveTo>
                      <a:pt x="0" y="0"/>
                    </a:moveTo>
                    <a:lnTo>
                      <a:pt x="167200" y="106400"/>
                    </a:lnTo>
                    <a:lnTo>
                      <a:pt x="0" y="212800"/>
                    </a:lnTo>
                  </a:path>
                </a:pathLst>
              </a:custGeom>
              <a:solidFill>
                <a:srgbClr val="7992B1"/>
              </a:solidFill>
              <a:ln w="7600" cap="flat">
                <a:solidFill>
                  <a:srgbClr val="4682B4"/>
                </a:solidFill>
                <a:miter lim="800000"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Products Storage</a:t>
                </a:r>
              </a:p>
            </p:txBody>
          </p:sp>
          <p:sp>
            <p:nvSpPr>
              <p:cNvPr id="149" name=""/>
              <p:cNvSpPr/>
              <p:nvPr/>
            </p:nvSpPr>
            <p:spPr>
              <a:xfrm>
                <a:off x="5628400" y="936200"/>
                <a:ext cx="0" cy="212800"/>
              </a:xfrm>
              <a:custGeom>
                <a:avLst/>
                <a:gdLst/>
                <a:ahLst/>
                <a:cxnLst/>
                <a:pathLst>
                  <a:path w="0" h="212800" fill="none">
                    <a:moveTo>
                      <a:pt x="0" y="212800"/>
                    </a:moveTo>
                    <a:lnTo>
                      <a:pt x="0" y="5380800"/>
                    </a:lnTo>
                  </a:path>
                </a:pathLst>
              </a:custGeom>
              <a:solidFill>
                <a:srgbClr val="7992B1"/>
              </a:solidFill>
              <a:ln w="7600" cap="flat">
                <a:solidFill>
                  <a:srgbClr val="4682B4"/>
                </a:solidFill>
                <a:custDash>
                  <a:ds d="600000" sp="400000"/>
                </a:custDash>
                <a:miter lim="800000"/>
              </a:ln>
            </p:spPr>
          </p:sp>
        </p:grpSp>
        <p:sp>
          <p:nvSpPr>
            <p:cNvPr id="150" name="Document"/>
            <p:cNvSpPr/>
            <p:nvPr/>
          </p:nvSpPr>
          <p:spPr>
            <a:xfrm>
              <a:off x="5712000" y="3885000"/>
              <a:ext cx="760000" cy="456000"/>
            </a:xfrm>
            <a:custGeom>
              <a:avLst/>
              <a:gdLst>
                <a:gd name="connsiteX0" fmla="*/ 380000 w 760000"/>
                <a:gd name="connsiteY0" fmla="*/ 399000 h 456000"/>
                <a:gd name="connsiteX1" fmla="*/ 380000 w 760000"/>
                <a:gd name="connsiteY1" fmla="*/ 0 h 456000"/>
                <a:gd name="connsiteX2" fmla="*/ 760000 w 760000"/>
                <a:gd name="connsiteY2" fmla="*/ 228000 h 456000"/>
                <a:gd name="connsiteX3" fmla="*/ 0 w 760000"/>
                <a:gd name="connsiteY3" fmla="*/ 228000 h 456000"/>
                <a:gd name="connsiteX4" fmla="*/ 380000 w 760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000" h="456000">
                  <a:moveTo>
                    <a:pt x="0" y="399000"/>
                  </a:moveTo>
                  <a:lnTo>
                    <a:pt x="0" y="0"/>
                  </a:lnTo>
                  <a:lnTo>
                    <a:pt x="760000" y="0"/>
                  </a:lnTo>
                  <a:lnTo>
                    <a:pt x="760000" y="399000"/>
                  </a:lnTo>
                  <a:cubicBezTo>
                    <a:pt x="644733" y="323000"/>
                    <a:pt x="495267" y="323000"/>
                    <a:pt x="380000" y="399000"/>
                  </a:cubicBezTo>
                  <a:cubicBezTo>
                    <a:pt x="264733" y="475000"/>
                    <a:pt x="115267" y="475000"/>
                    <a:pt x="0" y="399000"/>
                  </a:cubicBezTo>
                  <a:close/>
                </a:path>
              </a:pathLst>
            </a:custGeom>
            <a:gradFill>
              <a:gsLst>
                <a:gs pos="0">
                  <a:srgbClr val="E1B74D"/>
                </a:gs>
                <a:gs pos="100000">
                  <a:srgbClr val="AE841A"/>
                </a:gs>
              </a:gsLst>
              <a:lin ang="5400000" scaled="0"/>
            </a:gradFill>
            <a:ln w="7600" cap="flat">
              <a:solidFill>
                <a:srgbClr val="B98C1B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Invoice</a:t>
              </a:r>
            </a:p>
          </p:txBody>
        </p:sp>
        <p:sp>
          <p:nvSpPr>
            <p:cNvPr id="151" name="Decision"/>
            <p:cNvSpPr/>
            <p:nvPr/>
          </p:nvSpPr>
          <p:spPr>
            <a:xfrm>
              <a:off x="6358000" y="5032600"/>
              <a:ext cx="988000" cy="532000"/>
            </a:xfrm>
            <a:custGeom>
              <a:avLst/>
              <a:gdLst>
                <a:gd name="connsiteX0" fmla="*/ 494000 w 988000"/>
                <a:gd name="connsiteY0" fmla="*/ 532000 h 532000"/>
                <a:gd name="connsiteX1" fmla="*/ 494000 w 988000"/>
                <a:gd name="connsiteY1" fmla="*/ 0 h 532000"/>
                <a:gd name="connsiteX2" fmla="*/ 988000 w 988000"/>
                <a:gd name="connsiteY2" fmla="*/ 266000 h 532000"/>
                <a:gd name="connsiteX3" fmla="*/ 0 w 988000"/>
                <a:gd name="connsiteY3" fmla="*/ 266000 h 532000"/>
                <a:gd name="connsiteX4" fmla="*/ 494000 w 988000"/>
                <a:gd name="connsiteY4" fmla="*/ 266000 h 532000"/>
                <a:gd name="rtl" fmla="*/ 108680 w 988000"/>
                <a:gd name="rtr" fmla="*/ 879320 w 98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t" r="rtr" b="b"/>
              <a:pathLst>
                <a:path w="988000" h="532000">
                  <a:moveTo>
                    <a:pt x="494000" y="532000"/>
                  </a:moveTo>
                  <a:lnTo>
                    <a:pt x="988000" y="266000"/>
                  </a:lnTo>
                  <a:lnTo>
                    <a:pt x="494000" y="0"/>
                  </a:lnTo>
                  <a:lnTo>
                    <a:pt x="0" y="266000"/>
                  </a:lnTo>
                  <a:lnTo>
                    <a:pt x="494000" y="532000"/>
                  </a:lnTo>
                  <a:close/>
                </a:path>
              </a:pathLst>
            </a:custGeom>
            <a:gradFill>
              <a:gsLst>
                <a:gs pos="0">
                  <a:srgbClr val="4BA6FF"/>
                </a:gs>
                <a:gs pos="100000">
                  <a:srgbClr val="0074E4"/>
                </a:gs>
              </a:gsLst>
              <a:lin ang="5400000" scaled="0"/>
            </a:gradFill>
            <a:ln w="7600" cap="flat">
              <a:solidFill>
                <a:srgbClr val="007BF2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Confirm quality </a:t>
              </a:r>
              <a:r>
                <a:rPr sz="760">
                  <a:solidFill>
                    <a:srgbClr val="FFFFFF"/>
                  </a:solidFill>
                  <a:latin typeface="Arial"/>
                </a:rPr>
                <a:t>and price</a:t>
              </a:r>
            </a:p>
          </p:txBody>
        </p:sp>
        <p:sp>
          <p:nvSpPr>
            <p:cNvPr id="152" name="ConnectLine"/>
            <p:cNvSpPr/>
            <p:nvPr/>
          </p:nvSpPr>
          <p:spPr>
            <a:xfrm>
              <a:off x="6472000" y="4113000"/>
              <a:ext cx="380000" cy="919600"/>
            </a:xfrm>
            <a:custGeom>
              <a:avLst/>
              <a:gdLst/>
              <a:ahLst/>
              <a:cxnLst/>
              <a:pathLst>
                <a:path w="380000" h="919600" fill="none">
                  <a:moveTo>
                    <a:pt x="0" y="0"/>
                  </a:moveTo>
                  <a:lnTo>
                    <a:pt x="380000" y="0"/>
                  </a:lnTo>
                  <a:lnTo>
                    <a:pt x="380000" y="9196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</p:sp>
        <p:sp>
          <p:nvSpPr>
            <p:cNvPr id="153" name="ConnectLine"/>
            <p:cNvSpPr/>
            <p:nvPr/>
          </p:nvSpPr>
          <p:spPr>
            <a:xfrm>
              <a:off x="5476400" y="2859000"/>
              <a:ext cx="1375600" cy="2173600"/>
            </a:xfrm>
            <a:custGeom>
              <a:avLst/>
              <a:gdLst/>
              <a:ahLst/>
              <a:cxnLst/>
              <a:pathLst>
                <a:path w="1375600" h="2173600" fill="none">
                  <a:moveTo>
                    <a:pt x="0" y="0"/>
                  </a:moveTo>
                  <a:lnTo>
                    <a:pt x="1375600" y="0"/>
                  </a:lnTo>
                  <a:lnTo>
                    <a:pt x="1375600" y="21736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</p:sp>
        <p:sp>
          <p:nvSpPr>
            <p:cNvPr id="154" name="Process"/>
            <p:cNvSpPr/>
            <p:nvPr/>
          </p:nvSpPr>
          <p:spPr>
            <a:xfrm>
              <a:off x="6472000" y="5709000"/>
              <a:ext cx="760000" cy="456000"/>
            </a:xfrm>
            <a:custGeom>
              <a:avLst/>
              <a:gdLst>
                <a:gd name="connsiteX0" fmla="*/ 380000 w 760000"/>
                <a:gd name="connsiteY0" fmla="*/ 456000 h 456000"/>
                <a:gd name="connsiteX1" fmla="*/ 380000 w 760000"/>
                <a:gd name="connsiteY1" fmla="*/ 0 h 456000"/>
                <a:gd name="connsiteX2" fmla="*/ 760000 w 760000"/>
                <a:gd name="connsiteY2" fmla="*/ 228000 h 456000"/>
                <a:gd name="connsiteX3" fmla="*/ 0 w 760000"/>
                <a:gd name="connsiteY3" fmla="*/ 228000 h 456000"/>
                <a:gd name="connsiteX4" fmla="*/ 380000 w 760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000" h="456000">
                  <a:moveTo>
                    <a:pt x="760000" y="456000"/>
                  </a:moveTo>
                  <a:lnTo>
                    <a:pt x="7600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760000" y="456000"/>
                  </a:lnTo>
                  <a:close/>
                </a:path>
              </a:pathLst>
            </a:custGeom>
            <a:gradFill>
              <a:gsLst>
                <a:gs pos="0">
                  <a:srgbClr val="4DC1BB"/>
                </a:gs>
                <a:gs pos="100000">
                  <a:srgbClr val="1A8E88"/>
                </a:gs>
              </a:gsLst>
              <a:lin ang="5400000" scaled="0"/>
            </a:gradFill>
            <a:ln w="7600" cap="flat">
              <a:solidFill>
                <a:srgbClr val="1B979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Recalculating </a:t>
              </a:r>
              <a:r>
                <a:rPr sz="760">
                  <a:solidFill>
                    <a:srgbClr val="FFFFFF"/>
                  </a:solidFill>
                  <a:latin typeface="Arial"/>
                </a:rPr>
                <a:t>the total price</a:t>
              </a:r>
            </a:p>
          </p:txBody>
        </p:sp>
        <p:grpSp>
          <p:nvGrpSpPr>
            <p:cNvPr id="1023" name="Group 1023"/>
            <p:cNvGrpSpPr/>
            <p:nvPr/>
          </p:nvGrpSpPr>
          <p:grpSpPr>
            <a:xfrm rot="5400000">
              <a:off x="6779800" y="5636800"/>
              <a:ext cx="144400" cy="0"/>
              <a:chOff x="6779800" y="5636800"/>
              <a:chExt cx="144400" cy="0"/>
            </a:xfrm>
          </p:grpSpPr>
          <p:sp>
            <p:nvSpPr>
              <p:cNvPr id="155" name="Line"/>
              <p:cNvSpPr/>
              <p:nvPr/>
            </p:nvSpPr>
            <p:spPr>
              <a:xfrm>
                <a:off x="6779800" y="5636800"/>
                <a:ext cx="144400" cy="0"/>
              </a:xfrm>
              <a:custGeom>
                <a:avLst/>
                <a:gdLst/>
                <a:ahLst/>
                <a:cxnLst/>
                <a:pathLst>
                  <a:path w="144400" h="0" fill="none">
                    <a:moveTo>
                      <a:pt x="0" y="-1"/>
                    </a:moveTo>
                    <a:lnTo>
                      <a:pt x="144400" y="-1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45454"/>
                </a:solidFill>
                <a:bevel/>
                <a:tailEnd type="triangle" w="med" len="med"/>
              </a:ln>
            </p:spPr>
          </p:sp>
          <p:sp>
            <p:nvSpPr>
              <p:cNvPr id="1024" name="Text 1024"/>
              <p:cNvSpPr txBox="1"/>
              <p:nvPr/>
            </p:nvSpPr>
            <p:spPr>
              <a:xfrm rot="-5400000">
                <a:off x="6692400" y="5408798"/>
                <a:ext cx="281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Yes</a:t>
                </a:r>
              </a:p>
            </p:txBody>
          </p:sp>
        </p:grpSp>
        <p:sp>
          <p:nvSpPr>
            <p:cNvPr id="156" name="Document"/>
            <p:cNvSpPr/>
            <p:nvPr/>
          </p:nvSpPr>
          <p:spPr>
            <a:xfrm>
              <a:off x="7612000" y="3885000"/>
              <a:ext cx="760000" cy="456000"/>
            </a:xfrm>
            <a:custGeom>
              <a:avLst/>
              <a:gdLst>
                <a:gd name="connsiteX0" fmla="*/ 380000 w 760000"/>
                <a:gd name="connsiteY0" fmla="*/ 399000 h 456000"/>
                <a:gd name="connsiteX1" fmla="*/ 380000 w 760000"/>
                <a:gd name="connsiteY1" fmla="*/ 0 h 456000"/>
                <a:gd name="connsiteX2" fmla="*/ 760000 w 760000"/>
                <a:gd name="connsiteY2" fmla="*/ 228000 h 456000"/>
                <a:gd name="connsiteX3" fmla="*/ 0 w 760000"/>
                <a:gd name="connsiteY3" fmla="*/ 228000 h 456000"/>
                <a:gd name="connsiteX4" fmla="*/ 380000 w 760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000" h="456000">
                  <a:moveTo>
                    <a:pt x="0" y="399000"/>
                  </a:moveTo>
                  <a:lnTo>
                    <a:pt x="0" y="0"/>
                  </a:lnTo>
                  <a:lnTo>
                    <a:pt x="760000" y="0"/>
                  </a:lnTo>
                  <a:lnTo>
                    <a:pt x="760000" y="399000"/>
                  </a:lnTo>
                  <a:cubicBezTo>
                    <a:pt x="644733" y="323000"/>
                    <a:pt x="495267" y="323000"/>
                    <a:pt x="380000" y="399000"/>
                  </a:cubicBezTo>
                  <a:cubicBezTo>
                    <a:pt x="264733" y="475000"/>
                    <a:pt x="115267" y="475000"/>
                    <a:pt x="0" y="399000"/>
                  </a:cubicBezTo>
                  <a:close/>
                </a:path>
              </a:pathLst>
            </a:custGeom>
            <a:gradFill>
              <a:gsLst>
                <a:gs pos="0">
                  <a:srgbClr val="E1B74D"/>
                </a:gs>
                <a:gs pos="100000">
                  <a:srgbClr val="AE841A"/>
                </a:gs>
              </a:gsLst>
              <a:lin ang="5400000" scaled="0"/>
            </a:gradFill>
            <a:ln w="7600" cap="flat">
              <a:solidFill>
                <a:srgbClr val="B98C1B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Payment </a:t>
              </a:r>
              <a:r>
                <a:rPr sz="760">
                  <a:solidFill>
                    <a:srgbClr val="FFFFFF"/>
                  </a:solidFill>
                  <a:latin typeface="Arial"/>
                </a:rPr>
                <a:t>request</a:t>
              </a:r>
            </a:p>
          </p:txBody>
        </p:sp>
        <p:sp>
          <p:nvSpPr>
            <p:cNvPr id="157" name="ConnectLine"/>
            <p:cNvSpPr/>
            <p:nvPr/>
          </p:nvSpPr>
          <p:spPr>
            <a:xfrm>
              <a:off x="7232000" y="5937000"/>
              <a:ext cx="380000" cy="1824000"/>
            </a:xfrm>
            <a:custGeom>
              <a:avLst/>
              <a:gdLst>
                <a:gd name="rtl" fmla="*/ -7600 w 380000"/>
                <a:gd name="rtt" fmla="*/ -228000 h 1824000"/>
                <a:gd name="rtr" fmla="*/ 433200 w 380000"/>
                <a:gd name="rtb" fmla="*/ -106400 h 1824000"/>
              </a:gdLst>
              <a:ahLst/>
              <a:cxnLst/>
              <a:rect l="rtl" t="rtt" r="rtr" b="rtb"/>
              <a:pathLst>
                <a:path w="380000" h="1824000" fill="none">
                  <a:moveTo>
                    <a:pt x="0" y="0"/>
                  </a:moveTo>
                  <a:lnTo>
                    <a:pt x="190000" y="0"/>
                  </a:lnTo>
                  <a:lnTo>
                    <a:pt x="190000" y="-1824000"/>
                  </a:lnTo>
                  <a:lnTo>
                    <a:pt x="380000" y="-18240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Passed</a:t>
              </a:r>
            </a:p>
          </p:txBody>
        </p:sp>
        <p:sp>
          <p:nvSpPr>
            <p:cNvPr id="158" name="Process"/>
            <p:cNvSpPr/>
            <p:nvPr/>
          </p:nvSpPr>
          <p:spPr>
            <a:xfrm>
              <a:off x="7612000" y="5070600"/>
              <a:ext cx="760000" cy="456000"/>
            </a:xfrm>
            <a:custGeom>
              <a:avLst/>
              <a:gdLst>
                <a:gd name="connsiteX0" fmla="*/ 380000 w 760000"/>
                <a:gd name="connsiteY0" fmla="*/ 456000 h 456000"/>
                <a:gd name="connsiteX1" fmla="*/ 380000 w 760000"/>
                <a:gd name="connsiteY1" fmla="*/ 0 h 456000"/>
                <a:gd name="connsiteX2" fmla="*/ 760000 w 760000"/>
                <a:gd name="connsiteY2" fmla="*/ 228000 h 456000"/>
                <a:gd name="connsiteX3" fmla="*/ 0 w 760000"/>
                <a:gd name="connsiteY3" fmla="*/ 228000 h 456000"/>
                <a:gd name="connsiteX4" fmla="*/ 380000 w 760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000" h="456000">
                  <a:moveTo>
                    <a:pt x="760000" y="456000"/>
                  </a:moveTo>
                  <a:lnTo>
                    <a:pt x="7600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760000" y="456000"/>
                  </a:lnTo>
                  <a:close/>
                </a:path>
              </a:pathLst>
            </a:custGeom>
            <a:gradFill>
              <a:gsLst>
                <a:gs pos="0">
                  <a:srgbClr val="4DC1BB"/>
                </a:gs>
                <a:gs pos="100000">
                  <a:srgbClr val="1A8E88"/>
                </a:gs>
              </a:gsLst>
              <a:lin ang="5400000" scaled="0"/>
            </a:gradFill>
            <a:ln w="7600" cap="flat">
              <a:solidFill>
                <a:srgbClr val="1B979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Payment</a:t>
              </a:r>
            </a:p>
          </p:txBody>
        </p:sp>
        <p:cxnSp>
          <p:nvCxnSpPr>
            <p:cNvPr id="159" name="Line"/>
            <p:cNvCxnSpPr>
              <a:stCxn id="156" idx="0"/>
              <a:endCxn id="158" idx="1"/>
            </p:cNvCxnSpPr>
            <p:nvPr/>
          </p:nvCxnSpPr>
          <p:spPr>
            <a:xfrm rot="5400000">
              <a:off x="7598700" y="4677300"/>
              <a:ext cx="7866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cxnSp>
          <p:nvCxnSpPr>
            <p:cNvPr id="160" name="Line"/>
            <p:cNvCxnSpPr>
              <a:stCxn id="146" idx="2"/>
              <a:endCxn id="154" idx="3"/>
            </p:cNvCxnSpPr>
            <p:nvPr/>
          </p:nvCxnSpPr>
          <p:spPr>
            <a:xfrm>
              <a:off x="5476400" y="5937000"/>
              <a:ext cx="9956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grpSp>
          <p:nvGrpSpPr>
            <p:cNvPr id="161" name="Separator"/>
            <p:cNvGrpSpPr/>
            <p:nvPr/>
          </p:nvGrpSpPr>
          <p:grpSpPr>
            <a:xfrm>
              <a:off x="8432800" y="936200"/>
              <a:ext cx="167200" cy="212800"/>
              <a:chOff x="8432800" y="936200"/>
              <a:chExt cx="167200" cy="212800"/>
            </a:xfrm>
          </p:grpSpPr>
          <p:sp>
            <p:nvSpPr>
              <p:cNvPr id="162" name=""/>
              <p:cNvSpPr/>
              <p:nvPr/>
            </p:nvSpPr>
            <p:spPr>
              <a:xfrm>
                <a:off x="8432800" y="936200"/>
                <a:ext cx="167200" cy="212800"/>
              </a:xfrm>
              <a:custGeom>
                <a:avLst/>
                <a:gdLst>
                  <a:gd name="rtl" fmla="*/ -839800 w 167200"/>
                  <a:gd name="rtr" fmla="*/ 34200 w 167200"/>
                </a:gdLst>
                <a:ahLst/>
                <a:cxnLst/>
                <a:rect l="rtl" t="t" r="rtr" b="b"/>
                <a:pathLst>
                  <a:path w="167200" h="212800" fill="none">
                    <a:moveTo>
                      <a:pt x="0" y="0"/>
                    </a:moveTo>
                    <a:lnTo>
                      <a:pt x="167200" y="106400"/>
                    </a:lnTo>
                    <a:lnTo>
                      <a:pt x="0" y="212800"/>
                    </a:lnTo>
                  </a:path>
                </a:pathLst>
              </a:custGeom>
              <a:solidFill>
                <a:srgbClr val="7992B1"/>
              </a:solidFill>
              <a:ln w="7600" cap="flat">
                <a:solidFill>
                  <a:srgbClr val="4682B4"/>
                </a:solidFill>
                <a:miter lim="800000"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Settlement Stage</a:t>
                </a:r>
              </a:p>
            </p:txBody>
          </p:sp>
          <p:sp>
            <p:nvSpPr>
              <p:cNvPr id="163" name=""/>
              <p:cNvSpPr/>
              <p:nvPr/>
            </p:nvSpPr>
            <p:spPr>
              <a:xfrm>
                <a:off x="8432800" y="936200"/>
                <a:ext cx="0" cy="212800"/>
              </a:xfrm>
              <a:custGeom>
                <a:avLst/>
                <a:gdLst/>
                <a:ahLst/>
                <a:cxnLst/>
                <a:pathLst>
                  <a:path w="0" h="212800" fill="none">
                    <a:moveTo>
                      <a:pt x="0" y="212800"/>
                    </a:moveTo>
                    <a:lnTo>
                      <a:pt x="0" y="5380800"/>
                    </a:lnTo>
                  </a:path>
                </a:pathLst>
              </a:custGeom>
              <a:solidFill>
                <a:srgbClr val="7992B1"/>
              </a:solidFill>
              <a:ln w="7600" cap="flat">
                <a:solidFill>
                  <a:srgbClr val="4682B4"/>
                </a:solidFill>
                <a:custDash>
                  <a:ds d="600000" sp="400000"/>
                </a:custDash>
                <a:miter lim="800000"/>
              </a:ln>
            </p:spPr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2013-12-01T22:08:09Z</dcterms:created>
  <dcterms:modified xsi:type="dcterms:W3CDTF">2013-12-01T22:08:09Z</dcterms:modified>
</cp:coreProperties>
</file>