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67" name="Group4667"/>
          <p:cNvGrpSpPr/>
          <p:nvPr/>
        </p:nvGrpSpPr>
        <p:grpSpPr>
          <a:xfrm>
            <a:off x="523100" y="838350"/>
            <a:ext cx="8097800" cy="5181300"/>
            <a:chOff x="523100" y="838350"/>
            <a:chExt cx="8097800" cy="5181300"/>
          </a:xfrm>
        </p:grpSpPr>
        <p:sp>
          <p:nvSpPr>
            <p:cNvPr id="432" name="FlexibleLine"/>
            <p:cNvSpPr/>
            <p:nvPr/>
          </p:nvSpPr>
          <p:spPr>
            <a:xfrm>
              <a:off x="4558700" y="3281750"/>
              <a:ext cx="934800" cy="530100"/>
            </a:xfrm>
            <a:custGeom>
              <a:avLst/>
              <a:gdLst/>
              <a:ahLst/>
              <a:cxnLst/>
              <a:pathLst>
                <a:path w="934800" h="530100" fill="none">
                  <a:moveTo>
                    <a:pt x="0" y="0"/>
                  </a:moveTo>
                  <a:cubicBezTo>
                    <a:pt x="0" y="-238545"/>
                    <a:pt x="514140" y="-530100"/>
                    <a:pt x="934800" y="-530100"/>
                  </a:cubicBez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35" name="FlexibleLine"/>
            <p:cNvSpPr/>
            <p:nvPr/>
          </p:nvSpPr>
          <p:spPr>
            <a:xfrm>
              <a:off x="4558700" y="3281750"/>
              <a:ext cx="934800" cy="435100"/>
            </a:xfrm>
            <a:custGeom>
              <a:avLst/>
              <a:gdLst/>
              <a:ahLst/>
              <a:cxnLst/>
              <a:pathLst>
                <a:path w="934800" h="435100" fill="none">
                  <a:moveTo>
                    <a:pt x="0" y="0"/>
                  </a:moveTo>
                  <a:cubicBezTo>
                    <a:pt x="0" y="195795"/>
                    <a:pt x="514140" y="435100"/>
                    <a:pt x="934800" y="435100"/>
                  </a:cubicBez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38" name="FlexibleLine"/>
            <p:cNvSpPr/>
            <p:nvPr/>
          </p:nvSpPr>
          <p:spPr>
            <a:xfrm>
              <a:off x="4558700" y="3281750"/>
              <a:ext cx="934800" cy="775200"/>
            </a:xfrm>
            <a:custGeom>
              <a:avLst/>
              <a:gdLst/>
              <a:ahLst/>
              <a:cxnLst/>
              <a:pathLst>
                <a:path w="934800" h="775200" fill="none">
                  <a:moveTo>
                    <a:pt x="0" y="0"/>
                  </a:moveTo>
                  <a:cubicBezTo>
                    <a:pt x="0" y="348840"/>
                    <a:pt x="-514140" y="775200"/>
                    <a:pt x="-934800" y="775200"/>
                  </a:cubicBez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41" name="FlexibleLine"/>
            <p:cNvSpPr/>
            <p:nvPr/>
          </p:nvSpPr>
          <p:spPr>
            <a:xfrm>
              <a:off x="4558700" y="3281750"/>
              <a:ext cx="934800" cy="334400"/>
            </a:xfrm>
            <a:custGeom>
              <a:avLst/>
              <a:gdLst/>
              <a:ahLst/>
              <a:cxnLst/>
              <a:pathLst>
                <a:path w="934800" h="334400" fill="none">
                  <a:moveTo>
                    <a:pt x="0" y="0"/>
                  </a:moveTo>
                  <a:cubicBezTo>
                    <a:pt x="0" y="-150480"/>
                    <a:pt x="-514140" y="-334400"/>
                    <a:pt x="-934800" y="-334400"/>
                  </a:cubicBez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44" name="FlexibleLine"/>
            <p:cNvSpPr/>
            <p:nvPr/>
          </p:nvSpPr>
          <p:spPr>
            <a:xfrm>
              <a:off x="6542300" y="2751650"/>
              <a:ext cx="152000" cy="186200"/>
            </a:xfrm>
            <a:custGeom>
              <a:avLst/>
              <a:gdLst/>
              <a:ahLst/>
              <a:cxnLst/>
              <a:pathLst>
                <a:path w="152000" h="1862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140600"/>
                  </a:lnTo>
                  <a:cubicBezTo>
                    <a:pt x="60800" y="-167960"/>
                    <a:pt x="79040" y="-186200"/>
                    <a:pt x="106400" y="-186200"/>
                  </a:cubicBezTo>
                  <a:lnTo>
                    <a:pt x="152000" y="-186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47" name="FlexibleLine"/>
            <p:cNvSpPr/>
            <p:nvPr/>
          </p:nvSpPr>
          <p:spPr>
            <a:xfrm>
              <a:off x="6542300" y="2751650"/>
              <a:ext cx="152000" cy="110200"/>
            </a:xfrm>
            <a:custGeom>
              <a:avLst/>
              <a:gdLst/>
              <a:ahLst/>
              <a:cxnLst/>
              <a:pathLst>
                <a:path w="152000" h="1102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64600"/>
                  </a:lnTo>
                  <a:cubicBezTo>
                    <a:pt x="60800" y="91960"/>
                    <a:pt x="79040" y="110200"/>
                    <a:pt x="106400" y="110200"/>
                  </a:cubicBezTo>
                  <a:lnTo>
                    <a:pt x="152000" y="110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50" name="FlexibleLine"/>
            <p:cNvSpPr/>
            <p:nvPr/>
          </p:nvSpPr>
          <p:spPr>
            <a:xfrm>
              <a:off x="6542300" y="2751650"/>
              <a:ext cx="152000" cy="406600"/>
            </a:xfrm>
            <a:custGeom>
              <a:avLst/>
              <a:gdLst/>
              <a:ahLst/>
              <a:cxnLst/>
              <a:pathLst>
                <a:path w="152000" h="4066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361000"/>
                  </a:lnTo>
                  <a:cubicBezTo>
                    <a:pt x="60800" y="388360"/>
                    <a:pt x="79040" y="406600"/>
                    <a:pt x="106400" y="406600"/>
                  </a:cubicBezTo>
                  <a:lnTo>
                    <a:pt x="152000" y="406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53" name="FlexibleLine"/>
            <p:cNvSpPr/>
            <p:nvPr/>
          </p:nvSpPr>
          <p:spPr>
            <a:xfrm>
              <a:off x="6580300" y="3716850"/>
              <a:ext cx="152000" cy="186200"/>
            </a:xfrm>
            <a:custGeom>
              <a:avLst/>
              <a:gdLst/>
              <a:ahLst/>
              <a:cxnLst/>
              <a:pathLst>
                <a:path w="152000" h="1862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140600"/>
                  </a:lnTo>
                  <a:cubicBezTo>
                    <a:pt x="60800" y="-167960"/>
                    <a:pt x="79040" y="-186200"/>
                    <a:pt x="106400" y="-186200"/>
                  </a:cubicBezTo>
                  <a:lnTo>
                    <a:pt x="152000" y="-186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56" name="FlexibleLine"/>
            <p:cNvSpPr/>
            <p:nvPr/>
          </p:nvSpPr>
          <p:spPr>
            <a:xfrm>
              <a:off x="6580300" y="3716850"/>
              <a:ext cx="152000" cy="110200"/>
            </a:xfrm>
            <a:custGeom>
              <a:avLst/>
              <a:gdLst/>
              <a:ahLst/>
              <a:cxnLst/>
              <a:pathLst>
                <a:path w="152000" h="1102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64600"/>
                  </a:lnTo>
                  <a:cubicBezTo>
                    <a:pt x="60800" y="91960"/>
                    <a:pt x="79040" y="110200"/>
                    <a:pt x="106400" y="110200"/>
                  </a:cubicBezTo>
                  <a:lnTo>
                    <a:pt x="152000" y="110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59" name="FlexibleLine"/>
            <p:cNvSpPr/>
            <p:nvPr/>
          </p:nvSpPr>
          <p:spPr>
            <a:xfrm>
              <a:off x="6580300" y="3716850"/>
              <a:ext cx="152000" cy="406600"/>
            </a:xfrm>
            <a:custGeom>
              <a:avLst/>
              <a:gdLst/>
              <a:ahLst/>
              <a:cxnLst/>
              <a:pathLst>
                <a:path w="152000" h="4066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361000"/>
                  </a:lnTo>
                  <a:cubicBezTo>
                    <a:pt x="60800" y="388360"/>
                    <a:pt x="79040" y="406600"/>
                    <a:pt x="106400" y="406600"/>
                  </a:cubicBezTo>
                  <a:lnTo>
                    <a:pt x="152000" y="406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62" name="FlexibleLine"/>
            <p:cNvSpPr/>
            <p:nvPr/>
          </p:nvSpPr>
          <p:spPr>
            <a:xfrm>
              <a:off x="2635900" y="4056950"/>
              <a:ext cx="152000" cy="338200"/>
            </a:xfrm>
            <a:custGeom>
              <a:avLst/>
              <a:gdLst/>
              <a:ahLst/>
              <a:cxnLst/>
              <a:pathLst>
                <a:path w="152000" h="3382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-292600"/>
                  </a:lnTo>
                  <a:cubicBezTo>
                    <a:pt x="-60800" y="-319960"/>
                    <a:pt x="-79040" y="-338200"/>
                    <a:pt x="-106400" y="-338200"/>
                  </a:cubicBezTo>
                  <a:lnTo>
                    <a:pt x="-152000" y="-338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65" name="FlexibleLine"/>
            <p:cNvSpPr/>
            <p:nvPr/>
          </p:nvSpPr>
          <p:spPr>
            <a:xfrm>
              <a:off x="2635900" y="4056950"/>
              <a:ext cx="152000" cy="41800"/>
            </a:xfrm>
            <a:custGeom>
              <a:avLst/>
              <a:gdLst/>
              <a:ahLst/>
              <a:cxnLst/>
              <a:pathLst>
                <a:path w="152000" h="418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-11400"/>
                  </a:lnTo>
                  <a:cubicBezTo>
                    <a:pt x="-60800" y="-29640"/>
                    <a:pt x="-72960" y="-41800"/>
                    <a:pt x="-91200" y="-41800"/>
                  </a:cubicBezTo>
                  <a:lnTo>
                    <a:pt x="-152000" y="-41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68" name="FlexibleLine"/>
            <p:cNvSpPr/>
            <p:nvPr/>
          </p:nvSpPr>
          <p:spPr>
            <a:xfrm>
              <a:off x="2635900" y="4056950"/>
              <a:ext cx="152000" cy="254600"/>
            </a:xfrm>
            <a:custGeom>
              <a:avLst/>
              <a:gdLst/>
              <a:ahLst/>
              <a:cxnLst/>
              <a:pathLst>
                <a:path w="152000" h="2546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209000"/>
                  </a:lnTo>
                  <a:cubicBezTo>
                    <a:pt x="-60800" y="236360"/>
                    <a:pt x="-79040" y="254600"/>
                    <a:pt x="-106400" y="254600"/>
                  </a:cubicBezTo>
                  <a:lnTo>
                    <a:pt x="-152000" y="254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71" name="FlexibleLine"/>
            <p:cNvSpPr/>
            <p:nvPr/>
          </p:nvSpPr>
          <p:spPr>
            <a:xfrm>
              <a:off x="2635900" y="4056950"/>
              <a:ext cx="152000" cy="551000"/>
            </a:xfrm>
            <a:custGeom>
              <a:avLst/>
              <a:gdLst/>
              <a:ahLst/>
              <a:cxnLst/>
              <a:pathLst>
                <a:path w="152000" h="5510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505400"/>
                  </a:lnTo>
                  <a:cubicBezTo>
                    <a:pt x="-60800" y="532760"/>
                    <a:pt x="-79040" y="551000"/>
                    <a:pt x="-106400" y="551000"/>
                  </a:cubicBezTo>
                  <a:lnTo>
                    <a:pt x="-152000" y="551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74" name="FlexibleLine"/>
            <p:cNvSpPr/>
            <p:nvPr/>
          </p:nvSpPr>
          <p:spPr>
            <a:xfrm>
              <a:off x="2559900" y="2947350"/>
              <a:ext cx="152000" cy="186200"/>
            </a:xfrm>
            <a:custGeom>
              <a:avLst/>
              <a:gdLst/>
              <a:ahLst/>
              <a:cxnLst/>
              <a:pathLst>
                <a:path w="152000" h="1862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-140600"/>
                  </a:lnTo>
                  <a:cubicBezTo>
                    <a:pt x="-60800" y="-167960"/>
                    <a:pt x="-79040" y="-186200"/>
                    <a:pt x="-106400" y="-186200"/>
                  </a:cubicBezTo>
                  <a:lnTo>
                    <a:pt x="-152000" y="-186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77" name="FlexibleLine"/>
            <p:cNvSpPr/>
            <p:nvPr/>
          </p:nvSpPr>
          <p:spPr>
            <a:xfrm>
              <a:off x="2559900" y="2947350"/>
              <a:ext cx="152000" cy="110200"/>
            </a:xfrm>
            <a:custGeom>
              <a:avLst/>
              <a:gdLst/>
              <a:ahLst/>
              <a:cxnLst/>
              <a:pathLst>
                <a:path w="152000" h="1102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64600"/>
                  </a:lnTo>
                  <a:cubicBezTo>
                    <a:pt x="-60800" y="91960"/>
                    <a:pt x="-79040" y="110200"/>
                    <a:pt x="-106400" y="110200"/>
                  </a:cubicBezTo>
                  <a:lnTo>
                    <a:pt x="-152000" y="110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80" name="FlexibleLine"/>
            <p:cNvSpPr/>
            <p:nvPr/>
          </p:nvSpPr>
          <p:spPr>
            <a:xfrm>
              <a:off x="2559900" y="2947350"/>
              <a:ext cx="152000" cy="406600"/>
            </a:xfrm>
            <a:custGeom>
              <a:avLst/>
              <a:gdLst/>
              <a:ahLst/>
              <a:cxnLst/>
              <a:pathLst>
                <a:path w="152000" h="4066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361000"/>
                  </a:lnTo>
                  <a:cubicBezTo>
                    <a:pt x="-60800" y="388360"/>
                    <a:pt x="-79040" y="406600"/>
                    <a:pt x="-106400" y="406600"/>
                  </a:cubicBezTo>
                  <a:lnTo>
                    <a:pt x="-152000" y="406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grpSp>
          <p:nvGrpSpPr>
            <p:cNvPr id="1215" name="Charts 2"/>
            <p:cNvGrpSpPr/>
            <p:nvPr/>
          </p:nvGrpSpPr>
          <p:grpSpPr>
            <a:xfrm>
              <a:off x="4102700" y="1828250"/>
              <a:ext cx="912000" cy="1064000"/>
              <a:chOff x="4102700" y="1828250"/>
              <a:chExt cx="912000" cy="1064000"/>
            </a:xfrm>
          </p:grpSpPr>
          <p:sp>
            <p:nvSpPr>
              <p:cNvPr id="1216" name=""/>
              <p:cNvSpPr/>
              <p:nvPr/>
            </p:nvSpPr>
            <p:spPr>
              <a:xfrm>
                <a:off x="4491597" y="1828250"/>
                <a:ext cx="134207" cy="92971"/>
              </a:xfrm>
              <a:custGeom>
                <a:avLst/>
                <a:gdLst/>
                <a:ahLst/>
                <a:cxnLst/>
                <a:pathLst>
                  <a:path w="134207" h="92971">
                    <a:moveTo>
                      <a:pt x="0" y="18594"/>
                    </a:moveTo>
                    <a:cubicBezTo>
                      <a:pt x="5084" y="23759"/>
                      <a:pt x="63037" y="92971"/>
                      <a:pt x="63037" y="92971"/>
                    </a:cubicBezTo>
                    <a:lnTo>
                      <a:pt x="134207" y="14462"/>
                    </a:lnTo>
                    <a:lnTo>
                      <a:pt x="71171" y="0"/>
                    </a:lnTo>
                    <a:lnTo>
                      <a:pt x="0" y="18594"/>
                    </a:ln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17" name=""/>
              <p:cNvSpPr/>
              <p:nvPr/>
            </p:nvSpPr>
            <p:spPr>
              <a:xfrm>
                <a:off x="4514473" y="1842712"/>
                <a:ext cx="106756" cy="692116"/>
              </a:xfrm>
              <a:custGeom>
                <a:avLst/>
                <a:gdLst/>
                <a:ahLst/>
                <a:cxnLst/>
                <a:pathLst>
                  <a:path w="106756" h="692116">
                    <a:moveTo>
                      <a:pt x="45753" y="22726"/>
                    </a:moveTo>
                    <a:lnTo>
                      <a:pt x="106756" y="0"/>
                    </a:lnTo>
                    <a:lnTo>
                      <a:pt x="106756" y="648730"/>
                    </a:lnTo>
                    <a:lnTo>
                      <a:pt x="45753" y="692116"/>
                    </a:lnTo>
                    <a:lnTo>
                      <a:pt x="0" y="69212"/>
                    </a:lnTo>
                    <a:lnTo>
                      <a:pt x="45753" y="22726"/>
                    </a:lnTo>
                    <a:close/>
                  </a:path>
                </a:pathLst>
              </a:custGeom>
              <a:gradFill>
                <a:gsLst>
                  <a:gs pos="0">
                    <a:srgbClr val="F79453"/>
                  </a:gs>
                  <a:gs pos="50000">
                    <a:srgbClr val="F47521"/>
                  </a:gs>
                  <a:gs pos="100000">
                    <a:srgbClr val="D5622A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18" name=""/>
              <p:cNvSpPr/>
              <p:nvPr/>
            </p:nvSpPr>
            <p:spPr>
              <a:xfrm>
                <a:off x="4487021" y="1846845"/>
                <a:ext cx="73204" cy="687985"/>
              </a:xfrm>
              <a:custGeom>
                <a:avLst/>
                <a:gdLst/>
                <a:ahLst/>
                <a:cxnLst/>
                <a:pathLst>
                  <a:path w="73204" h="687985">
                    <a:moveTo>
                      <a:pt x="0" y="0"/>
                    </a:moveTo>
                    <a:lnTo>
                      <a:pt x="73204" y="18594"/>
                    </a:lnTo>
                    <a:lnTo>
                      <a:pt x="73204" y="687985"/>
                    </a:lnTo>
                    <a:lnTo>
                      <a:pt x="0" y="65286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E7A3"/>
                  </a:gs>
                  <a:gs pos="50000">
                    <a:srgbClr val="FFCA05"/>
                  </a:gs>
                  <a:gs pos="100000">
                    <a:srgbClr val="FAAC18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19" name=""/>
              <p:cNvSpPr/>
              <p:nvPr/>
            </p:nvSpPr>
            <p:spPr>
              <a:xfrm>
                <a:off x="4416867" y="2016257"/>
                <a:ext cx="134207" cy="92971"/>
              </a:xfrm>
              <a:custGeom>
                <a:avLst/>
                <a:gdLst/>
                <a:ahLst/>
                <a:cxnLst/>
                <a:pathLst>
                  <a:path w="134207" h="92971">
                    <a:moveTo>
                      <a:pt x="0" y="18594"/>
                    </a:moveTo>
                    <a:cubicBezTo>
                      <a:pt x="5084" y="23759"/>
                      <a:pt x="63037" y="92971"/>
                      <a:pt x="63037" y="92971"/>
                    </a:cubicBezTo>
                    <a:lnTo>
                      <a:pt x="134207" y="14462"/>
                    </a:lnTo>
                    <a:lnTo>
                      <a:pt x="71171" y="0"/>
                    </a:lnTo>
                    <a:lnTo>
                      <a:pt x="0" y="18594"/>
                    </a:ln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20" name=""/>
              <p:cNvSpPr/>
              <p:nvPr/>
            </p:nvSpPr>
            <p:spPr>
              <a:xfrm>
                <a:off x="4444318" y="2030720"/>
                <a:ext cx="106756" cy="692116"/>
              </a:xfrm>
              <a:custGeom>
                <a:avLst/>
                <a:gdLst/>
                <a:ahLst/>
                <a:cxnLst/>
                <a:pathLst>
                  <a:path w="106756" h="692116">
                    <a:moveTo>
                      <a:pt x="45753" y="22726"/>
                    </a:moveTo>
                    <a:lnTo>
                      <a:pt x="106756" y="0"/>
                    </a:lnTo>
                    <a:lnTo>
                      <a:pt x="106756" y="648730"/>
                    </a:lnTo>
                    <a:lnTo>
                      <a:pt x="45753" y="692116"/>
                    </a:lnTo>
                    <a:lnTo>
                      <a:pt x="0" y="69212"/>
                    </a:lnTo>
                    <a:lnTo>
                      <a:pt x="45753" y="22726"/>
                    </a:lnTo>
                    <a:close/>
                  </a:path>
                </a:pathLst>
              </a:custGeom>
              <a:gradFill>
                <a:gsLst>
                  <a:gs pos="0">
                    <a:srgbClr val="F79453"/>
                  </a:gs>
                  <a:gs pos="50000">
                    <a:srgbClr val="F47521"/>
                  </a:gs>
                  <a:gs pos="100000">
                    <a:srgbClr val="D5622A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21" name=""/>
              <p:cNvSpPr/>
              <p:nvPr/>
            </p:nvSpPr>
            <p:spPr>
              <a:xfrm>
                <a:off x="4416867" y="2034852"/>
                <a:ext cx="73204" cy="687985"/>
              </a:xfrm>
              <a:custGeom>
                <a:avLst/>
                <a:gdLst/>
                <a:ahLst/>
                <a:cxnLst/>
                <a:pathLst>
                  <a:path w="73204" h="687985">
                    <a:moveTo>
                      <a:pt x="0" y="0"/>
                    </a:moveTo>
                    <a:lnTo>
                      <a:pt x="73204" y="18594"/>
                    </a:lnTo>
                    <a:lnTo>
                      <a:pt x="73204" y="687985"/>
                    </a:lnTo>
                    <a:lnTo>
                      <a:pt x="0" y="65286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E7A3"/>
                  </a:gs>
                  <a:gs pos="50000">
                    <a:srgbClr val="FFCA05"/>
                  </a:gs>
                  <a:gs pos="100000">
                    <a:srgbClr val="FAAC18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22" name=""/>
              <p:cNvSpPr/>
              <p:nvPr/>
            </p:nvSpPr>
            <p:spPr>
              <a:xfrm>
                <a:off x="4254192" y="1908824"/>
                <a:ext cx="134207" cy="92971"/>
              </a:xfrm>
              <a:custGeom>
                <a:avLst/>
                <a:gdLst/>
                <a:ahLst/>
                <a:cxnLst/>
                <a:pathLst>
                  <a:path w="134207" h="92971">
                    <a:moveTo>
                      <a:pt x="0" y="18594"/>
                    </a:moveTo>
                    <a:cubicBezTo>
                      <a:pt x="5084" y="23759"/>
                      <a:pt x="63037" y="92971"/>
                      <a:pt x="63037" y="92971"/>
                    </a:cubicBezTo>
                    <a:lnTo>
                      <a:pt x="134207" y="14462"/>
                    </a:lnTo>
                    <a:lnTo>
                      <a:pt x="71171" y="0"/>
                    </a:lnTo>
                    <a:lnTo>
                      <a:pt x="0" y="18594"/>
                    </a:ln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23" name=""/>
              <p:cNvSpPr/>
              <p:nvPr/>
            </p:nvSpPr>
            <p:spPr>
              <a:xfrm>
                <a:off x="4281644" y="1923286"/>
                <a:ext cx="106756" cy="692116"/>
              </a:xfrm>
              <a:custGeom>
                <a:avLst/>
                <a:gdLst/>
                <a:ahLst/>
                <a:cxnLst/>
                <a:pathLst>
                  <a:path w="106756" h="692116">
                    <a:moveTo>
                      <a:pt x="45753" y="22726"/>
                    </a:moveTo>
                    <a:lnTo>
                      <a:pt x="106756" y="0"/>
                    </a:lnTo>
                    <a:lnTo>
                      <a:pt x="106756" y="648730"/>
                    </a:lnTo>
                    <a:lnTo>
                      <a:pt x="45753" y="692116"/>
                    </a:lnTo>
                    <a:lnTo>
                      <a:pt x="0" y="69212"/>
                    </a:lnTo>
                    <a:lnTo>
                      <a:pt x="45753" y="22726"/>
                    </a:lnTo>
                    <a:close/>
                  </a:path>
                </a:pathLst>
              </a:custGeom>
              <a:gradFill>
                <a:gsLst>
                  <a:gs pos="0">
                    <a:srgbClr val="F79453"/>
                  </a:gs>
                  <a:gs pos="50000">
                    <a:srgbClr val="F47521"/>
                  </a:gs>
                  <a:gs pos="100000">
                    <a:srgbClr val="D5622A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24" name=""/>
              <p:cNvSpPr/>
              <p:nvPr/>
            </p:nvSpPr>
            <p:spPr>
              <a:xfrm>
                <a:off x="4254192" y="1927419"/>
                <a:ext cx="73204" cy="687985"/>
              </a:xfrm>
              <a:custGeom>
                <a:avLst/>
                <a:gdLst/>
                <a:ahLst/>
                <a:cxnLst/>
                <a:pathLst>
                  <a:path w="73204" h="687985">
                    <a:moveTo>
                      <a:pt x="0" y="0"/>
                    </a:moveTo>
                    <a:lnTo>
                      <a:pt x="73204" y="18594"/>
                    </a:lnTo>
                    <a:lnTo>
                      <a:pt x="73204" y="687985"/>
                    </a:lnTo>
                    <a:lnTo>
                      <a:pt x="0" y="65286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E7A3"/>
                  </a:gs>
                  <a:gs pos="50000">
                    <a:srgbClr val="FFCA05"/>
                  </a:gs>
                  <a:gs pos="100000">
                    <a:srgbClr val="FAAC18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25" name=""/>
              <p:cNvSpPr/>
              <p:nvPr/>
            </p:nvSpPr>
            <p:spPr>
              <a:xfrm>
                <a:off x="4102700" y="2047249"/>
                <a:ext cx="134207" cy="92971"/>
              </a:xfrm>
              <a:custGeom>
                <a:avLst/>
                <a:gdLst/>
                <a:ahLst/>
                <a:cxnLst/>
                <a:pathLst>
                  <a:path w="134207" h="92971">
                    <a:moveTo>
                      <a:pt x="0" y="18594"/>
                    </a:moveTo>
                    <a:cubicBezTo>
                      <a:pt x="5084" y="23759"/>
                      <a:pt x="63037" y="92971"/>
                      <a:pt x="63037" y="92971"/>
                    </a:cubicBezTo>
                    <a:lnTo>
                      <a:pt x="134207" y="14462"/>
                    </a:lnTo>
                    <a:lnTo>
                      <a:pt x="71171" y="0"/>
                    </a:lnTo>
                    <a:lnTo>
                      <a:pt x="0" y="18594"/>
                    </a:ln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1226" name=""/>
              <p:cNvSpPr/>
              <p:nvPr/>
            </p:nvSpPr>
            <p:spPr>
              <a:xfrm>
                <a:off x="4130152" y="2061710"/>
                <a:ext cx="106756" cy="692116"/>
              </a:xfrm>
              <a:custGeom>
                <a:avLst/>
                <a:gdLst/>
                <a:ahLst/>
                <a:cxnLst/>
                <a:pathLst>
                  <a:path w="106756" h="692116">
                    <a:moveTo>
                      <a:pt x="45753" y="22726"/>
                    </a:moveTo>
                    <a:lnTo>
                      <a:pt x="106756" y="0"/>
                    </a:lnTo>
                    <a:lnTo>
                      <a:pt x="106756" y="648730"/>
                    </a:lnTo>
                    <a:lnTo>
                      <a:pt x="45753" y="692116"/>
                    </a:lnTo>
                    <a:lnTo>
                      <a:pt x="0" y="69212"/>
                    </a:lnTo>
                    <a:lnTo>
                      <a:pt x="45753" y="22726"/>
                    </a:lnTo>
                    <a:close/>
                  </a:path>
                </a:pathLst>
              </a:custGeom>
              <a:gradFill>
                <a:gsLst>
                  <a:gs pos="0">
                    <a:srgbClr val="F79453"/>
                  </a:gs>
                  <a:gs pos="50000">
                    <a:srgbClr val="F47521"/>
                  </a:gs>
                  <a:gs pos="100000">
                    <a:srgbClr val="D5622A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27" name=""/>
              <p:cNvSpPr/>
              <p:nvPr/>
            </p:nvSpPr>
            <p:spPr>
              <a:xfrm>
                <a:off x="4670285" y="2660466"/>
                <a:ext cx="95953" cy="230233"/>
              </a:xfrm>
              <a:custGeom>
                <a:avLst/>
                <a:gdLst/>
                <a:ahLst/>
                <a:cxnLst/>
                <a:pathLst>
                  <a:path w="95953" h="230233">
                    <a:moveTo>
                      <a:pt x="0" y="0"/>
                    </a:moveTo>
                    <a:lnTo>
                      <a:pt x="0" y="75152"/>
                    </a:lnTo>
                    <a:lnTo>
                      <a:pt x="27248" y="230233"/>
                    </a:lnTo>
                    <a:cubicBezTo>
                      <a:pt x="27248" y="230233"/>
                      <a:pt x="93488" y="186717"/>
                      <a:pt x="95953" y="184238"/>
                    </a:cubicBezTo>
                    <a:cubicBezTo>
                      <a:pt x="98368" y="181759"/>
                      <a:pt x="11387" y="22959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32423"/>
                  </a:gs>
                  <a:gs pos="100000">
                    <a:srgbClr val="FF600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28" name=""/>
              <p:cNvSpPr/>
              <p:nvPr/>
            </p:nvSpPr>
            <p:spPr>
              <a:xfrm>
                <a:off x="4666218" y="2454641"/>
                <a:ext cx="208174" cy="120733"/>
              </a:xfrm>
              <a:custGeom>
                <a:avLst/>
                <a:gdLst/>
                <a:ahLst/>
                <a:cxnLst/>
                <a:pathLst>
                  <a:path w="208174" h="120733">
                    <a:moveTo>
                      <a:pt x="27604" y="120733"/>
                    </a:moveTo>
                    <a:cubicBezTo>
                      <a:pt x="31671" y="120733"/>
                      <a:pt x="208174" y="44626"/>
                      <a:pt x="208174" y="44626"/>
                    </a:cubicBezTo>
                    <a:lnTo>
                      <a:pt x="208174" y="0"/>
                    </a:lnTo>
                    <a:lnTo>
                      <a:pt x="52005" y="3306"/>
                    </a:lnTo>
                    <a:lnTo>
                      <a:pt x="0" y="78509"/>
                    </a:lnTo>
                    <a:lnTo>
                      <a:pt x="27604" y="120733"/>
                    </a:lnTo>
                    <a:close/>
                  </a:path>
                </a:pathLst>
              </a:custGeom>
              <a:gradFill>
                <a:gsLst>
                  <a:gs pos="0">
                    <a:srgbClr val="974806"/>
                  </a:gs>
                  <a:gs pos="50000">
                    <a:srgbClr val="F47521"/>
                  </a:gs>
                  <a:gs pos="100000">
                    <a:srgbClr val="D5622A"/>
                  </a:gs>
                </a:gsLst>
                <a:lin ang="8100000" scaled="0"/>
              </a:gradFill>
              <a:ln w="7600" cap="flat">
                <a:noFill/>
                <a:bevel/>
              </a:ln>
            </p:spPr>
          </p:sp>
          <p:sp>
            <p:nvSpPr>
              <p:cNvPr id="1229" name=""/>
              <p:cNvSpPr/>
              <p:nvPr/>
            </p:nvSpPr>
            <p:spPr>
              <a:xfrm>
                <a:off x="4712607" y="2553809"/>
                <a:ext cx="85405" cy="115697"/>
              </a:xfrm>
              <a:custGeom>
                <a:avLst/>
                <a:gdLst/>
                <a:ahLst/>
                <a:cxnLst/>
                <a:pathLst>
                  <a:path w="85405" h="115697">
                    <a:moveTo>
                      <a:pt x="3991" y="1666"/>
                    </a:moveTo>
                    <a:lnTo>
                      <a:pt x="3990" y="54543"/>
                    </a:lnTo>
                    <a:cubicBezTo>
                      <a:pt x="3990" y="54543"/>
                      <a:pt x="16191" y="64460"/>
                      <a:pt x="16191" y="75203"/>
                    </a:cubicBezTo>
                    <a:cubicBezTo>
                      <a:pt x="16191" y="85947"/>
                      <a:pt x="0" y="115697"/>
                      <a:pt x="0" y="115697"/>
                    </a:cubicBezTo>
                    <a:cubicBezTo>
                      <a:pt x="0" y="115697"/>
                      <a:pt x="86955" y="77683"/>
                      <a:pt x="85405" y="61154"/>
                    </a:cubicBezTo>
                    <a:cubicBezTo>
                      <a:pt x="83702" y="44626"/>
                      <a:pt x="51980" y="8251"/>
                      <a:pt x="46286" y="4958"/>
                    </a:cubicBezTo>
                    <a:cubicBezTo>
                      <a:pt x="40593" y="1665"/>
                      <a:pt x="27585" y="0"/>
                      <a:pt x="25545" y="0"/>
                    </a:cubicBezTo>
                    <a:cubicBezTo>
                      <a:pt x="23506" y="0"/>
                      <a:pt x="3991" y="1666"/>
                      <a:pt x="3991" y="1666"/>
                    </a:cubicBezTo>
                    <a:close/>
                  </a:path>
                </a:pathLst>
              </a:custGeom>
              <a:gradFill>
                <a:gsLst>
                  <a:gs pos="0">
                    <a:srgbClr val="A00000"/>
                  </a:gs>
                  <a:gs pos="100000">
                    <a:srgbClr val="FF6000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1230" name=""/>
              <p:cNvSpPr/>
              <p:nvPr/>
            </p:nvSpPr>
            <p:spPr>
              <a:xfrm>
                <a:off x="4700405" y="2612562"/>
                <a:ext cx="313913" cy="279300"/>
              </a:xfrm>
              <a:custGeom>
                <a:avLst/>
                <a:gdLst/>
                <a:ahLst/>
                <a:cxnLst/>
                <a:pathLst>
                  <a:path w="313913" h="279300">
                    <a:moveTo>
                      <a:pt x="0" y="215614"/>
                    </a:moveTo>
                    <a:lnTo>
                      <a:pt x="0" y="279300"/>
                    </a:lnTo>
                    <a:cubicBezTo>
                      <a:pt x="0" y="279300"/>
                      <a:pt x="107189" y="269082"/>
                      <a:pt x="195948" y="221400"/>
                    </a:cubicBezTo>
                    <a:cubicBezTo>
                      <a:pt x="266711" y="183385"/>
                      <a:pt x="285420" y="148676"/>
                      <a:pt x="300060" y="128016"/>
                    </a:cubicBezTo>
                    <a:cubicBezTo>
                      <a:pt x="313913" y="107840"/>
                      <a:pt x="313913" y="87522"/>
                      <a:pt x="313913" y="87522"/>
                    </a:cubicBezTo>
                    <a:lnTo>
                      <a:pt x="313913" y="0"/>
                    </a:lnTo>
                    <a:lnTo>
                      <a:pt x="0" y="215614"/>
                    </a:lnTo>
                    <a:close/>
                  </a:path>
                </a:pathLst>
              </a:custGeom>
              <a:gradFill>
                <a:gsLst>
                  <a:gs pos="0">
                    <a:srgbClr val="A00000"/>
                  </a:gs>
                  <a:gs pos="100000">
                    <a:srgbClr val="FF6000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1231" name=""/>
              <p:cNvSpPr/>
              <p:nvPr/>
            </p:nvSpPr>
            <p:spPr>
              <a:xfrm>
                <a:off x="4497061" y="2482146"/>
                <a:ext cx="161786" cy="146946"/>
              </a:xfrm>
              <a:custGeom>
                <a:avLst/>
                <a:gdLst/>
                <a:ahLst/>
                <a:cxnLst/>
                <a:pathLst>
                  <a:path w="161786" h="146946">
                    <a:moveTo>
                      <a:pt x="56860" y="146946"/>
                    </a:moveTo>
                    <a:cubicBezTo>
                      <a:pt x="56860" y="146946"/>
                      <a:pt x="57674" y="122077"/>
                      <a:pt x="85328" y="103895"/>
                    </a:cubicBezTo>
                    <a:cubicBezTo>
                      <a:pt x="112983" y="85714"/>
                      <a:pt x="160159" y="83235"/>
                      <a:pt x="160159" y="83235"/>
                    </a:cubicBezTo>
                    <a:lnTo>
                      <a:pt x="161786" y="38609"/>
                    </a:lnTo>
                    <a:cubicBezTo>
                      <a:pt x="161786" y="38609"/>
                      <a:pt x="132504" y="-6017"/>
                      <a:pt x="85328" y="0"/>
                    </a:cubicBezTo>
                    <a:cubicBezTo>
                      <a:pt x="38153" y="8858"/>
                      <a:pt x="0" y="52658"/>
                      <a:pt x="0" y="55963"/>
                    </a:cubicBezTo>
                    <a:cubicBezTo>
                      <a:pt x="0" y="59269"/>
                      <a:pt x="56860" y="146946"/>
                      <a:pt x="56860" y="146946"/>
                    </a:cubicBezTo>
                    <a:close/>
                  </a:path>
                </a:pathLst>
              </a:custGeom>
              <a:gradFill>
                <a:gsLst>
                  <a:gs pos="0">
                    <a:srgbClr val="244061"/>
                  </a:gs>
                  <a:gs pos="100000">
                    <a:srgbClr val="0000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32" name=""/>
              <p:cNvSpPr/>
              <p:nvPr/>
            </p:nvSpPr>
            <p:spPr>
              <a:xfrm>
                <a:off x="4248218" y="2588519"/>
                <a:ext cx="305703" cy="75203"/>
              </a:xfrm>
              <a:custGeom>
                <a:avLst/>
                <a:gdLst/>
                <a:ahLst/>
                <a:cxnLst/>
                <a:pathLst>
                  <a:path w="305703" h="75203">
                    <a:moveTo>
                      <a:pt x="0" y="23140"/>
                    </a:moveTo>
                    <a:lnTo>
                      <a:pt x="0" y="75203"/>
                    </a:lnTo>
                    <a:lnTo>
                      <a:pt x="305703" y="53717"/>
                    </a:lnTo>
                    <a:lnTo>
                      <a:pt x="305703" y="0"/>
                    </a:lnTo>
                    <a:lnTo>
                      <a:pt x="0" y="23140"/>
                    </a:lnTo>
                    <a:close/>
                  </a:path>
                </a:pathLst>
              </a:custGeom>
              <a:gradFill>
                <a:gsLst>
                  <a:gs pos="0">
                    <a:srgbClr val="244061"/>
                  </a:gs>
                  <a:gs pos="100000">
                    <a:srgbClr val="0000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33" name=""/>
              <p:cNvSpPr/>
              <p:nvPr/>
            </p:nvSpPr>
            <p:spPr>
              <a:xfrm>
                <a:off x="4249743" y="2640583"/>
                <a:ext cx="417237" cy="251408"/>
              </a:xfrm>
              <a:custGeom>
                <a:avLst/>
                <a:gdLst/>
                <a:ahLst/>
                <a:cxnLst/>
                <a:pathLst>
                  <a:path w="417237" h="251408">
                    <a:moveTo>
                      <a:pt x="0" y="0"/>
                    </a:moveTo>
                    <a:lnTo>
                      <a:pt x="0" y="88425"/>
                    </a:lnTo>
                    <a:cubicBezTo>
                      <a:pt x="0" y="88425"/>
                      <a:pt x="23427" y="154263"/>
                      <a:pt x="121168" y="200816"/>
                    </a:cubicBezTo>
                    <a:cubicBezTo>
                      <a:pt x="242297" y="258510"/>
                      <a:pt x="417237" y="251408"/>
                      <a:pt x="417237" y="251408"/>
                    </a:cubicBezTo>
                    <a:lnTo>
                      <a:pt x="417237" y="191365"/>
                    </a:lnTo>
                    <a:cubicBezTo>
                      <a:pt x="417237" y="191365"/>
                      <a:pt x="317192" y="118176"/>
                      <a:pt x="208618" y="74376"/>
                    </a:cubicBezTo>
                    <a:cubicBezTo>
                      <a:pt x="97579" y="30577"/>
                      <a:pt x="0" y="4958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8ACF57"/>
                  </a:gs>
                  <a:gs pos="100000">
                    <a:srgbClr val="255423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34" name=""/>
              <p:cNvSpPr/>
              <p:nvPr/>
            </p:nvSpPr>
            <p:spPr>
              <a:xfrm>
                <a:off x="4248218" y="2389046"/>
                <a:ext cx="410629" cy="222613"/>
              </a:xfrm>
              <a:custGeom>
                <a:avLst/>
                <a:gdLst/>
                <a:ahLst/>
                <a:cxnLst/>
                <a:pathLst>
                  <a:path w="410629" h="222613">
                    <a:moveTo>
                      <a:pt x="410629" y="131709"/>
                    </a:moveTo>
                    <a:cubicBezTo>
                      <a:pt x="410629" y="131708"/>
                      <a:pt x="391107" y="125098"/>
                      <a:pt x="349625" y="139972"/>
                    </a:cubicBezTo>
                    <a:cubicBezTo>
                      <a:pt x="294188" y="159852"/>
                      <a:pt x="304890" y="199473"/>
                      <a:pt x="304890" y="199473"/>
                    </a:cubicBezTo>
                    <a:lnTo>
                      <a:pt x="0" y="222613"/>
                    </a:lnTo>
                    <a:cubicBezTo>
                      <a:pt x="0" y="222613"/>
                      <a:pt x="-15581" y="106916"/>
                      <a:pt x="160922" y="37498"/>
                    </a:cubicBezTo>
                    <a:cubicBezTo>
                      <a:pt x="302719" y="-18270"/>
                      <a:pt x="410629" y="4519"/>
                      <a:pt x="410629" y="4519"/>
                    </a:cubicBezTo>
                    <a:lnTo>
                      <a:pt x="410629" y="131709"/>
                    </a:lnTo>
                    <a:close/>
                  </a:path>
                </a:pathLst>
              </a:custGeom>
              <a:gradFill>
                <a:gsLst>
                  <a:gs pos="0">
                    <a:srgbClr val="00AEEE"/>
                  </a:gs>
                  <a:gs pos="100000">
                    <a:srgbClr val="0000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235" name=""/>
              <p:cNvSpPr/>
              <p:nvPr/>
            </p:nvSpPr>
            <p:spPr>
              <a:xfrm>
                <a:off x="4249743" y="2611660"/>
                <a:ext cx="417237" cy="220290"/>
              </a:xfrm>
              <a:custGeom>
                <a:avLst/>
                <a:gdLst/>
                <a:ahLst/>
                <a:cxnLst/>
                <a:pathLst>
                  <a:path w="417237" h="220290">
                    <a:moveTo>
                      <a:pt x="302526" y="0"/>
                    </a:moveTo>
                    <a:lnTo>
                      <a:pt x="0" y="28872"/>
                    </a:lnTo>
                    <a:cubicBezTo>
                      <a:pt x="0" y="28872"/>
                      <a:pt x="26791" y="144569"/>
                      <a:pt x="188653" y="192501"/>
                    </a:cubicBezTo>
                    <a:cubicBezTo>
                      <a:pt x="285243" y="220290"/>
                      <a:pt x="417237" y="220290"/>
                      <a:pt x="417237" y="220290"/>
                    </a:cubicBezTo>
                    <a:lnTo>
                      <a:pt x="399343" y="41269"/>
                    </a:lnTo>
                    <a:cubicBezTo>
                      <a:pt x="399343" y="41269"/>
                      <a:pt x="378983" y="47880"/>
                      <a:pt x="349702" y="37137"/>
                    </a:cubicBezTo>
                    <a:cubicBezTo>
                      <a:pt x="320420" y="26393"/>
                      <a:pt x="302526" y="0"/>
                      <a:pt x="30252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BAC2B"/>
                  </a:gs>
                  <a:gs pos="100000">
                    <a:srgbClr val="FFFF0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36" name=""/>
              <p:cNvSpPr/>
              <p:nvPr/>
            </p:nvSpPr>
            <p:spPr>
              <a:xfrm>
                <a:off x="4670285" y="2475886"/>
                <a:ext cx="344415" cy="354064"/>
              </a:xfrm>
              <a:custGeom>
                <a:avLst/>
                <a:gdLst/>
                <a:ahLst/>
                <a:cxnLst/>
                <a:pathLst>
                  <a:path w="344415" h="354064">
                    <a:moveTo>
                      <a:pt x="0" y="184534"/>
                    </a:moveTo>
                    <a:lnTo>
                      <a:pt x="30043" y="354064"/>
                    </a:lnTo>
                    <a:cubicBezTo>
                      <a:pt x="30043" y="354064"/>
                      <a:pt x="140664" y="343218"/>
                      <a:pt x="191093" y="314293"/>
                    </a:cubicBezTo>
                    <a:cubicBezTo>
                      <a:pt x="514263" y="128936"/>
                      <a:pt x="226881" y="0"/>
                      <a:pt x="225255" y="0"/>
                    </a:cubicBezTo>
                    <a:lnTo>
                      <a:pt x="46312" y="79593"/>
                    </a:lnTo>
                    <a:cubicBezTo>
                      <a:pt x="46312" y="79593"/>
                      <a:pt x="105688" y="102733"/>
                      <a:pt x="63392" y="158102"/>
                    </a:cubicBezTo>
                    <a:cubicBezTo>
                      <a:pt x="52872" y="171875"/>
                      <a:pt x="0" y="184534"/>
                      <a:pt x="0" y="18453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A0A0"/>
                  </a:gs>
                  <a:gs pos="100000">
                    <a:srgbClr val="BF0000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1237" name=""/>
              <p:cNvSpPr/>
              <p:nvPr/>
            </p:nvSpPr>
            <p:spPr>
              <a:xfrm>
                <a:off x="4666980" y="2397567"/>
                <a:ext cx="207412" cy="138940"/>
              </a:xfrm>
              <a:custGeom>
                <a:avLst/>
                <a:gdLst/>
                <a:ahLst/>
                <a:cxnLst/>
                <a:pathLst>
                  <a:path w="207412" h="138940">
                    <a:moveTo>
                      <a:pt x="0" y="128093"/>
                    </a:moveTo>
                    <a:lnTo>
                      <a:pt x="29993" y="138940"/>
                    </a:lnTo>
                    <a:lnTo>
                      <a:pt x="207412" y="58675"/>
                    </a:lnTo>
                    <a:cubicBezTo>
                      <a:pt x="207412" y="58675"/>
                      <a:pt x="149798" y="26772"/>
                      <a:pt x="86116" y="11570"/>
                    </a:cubicBezTo>
                    <a:cubicBezTo>
                      <a:pt x="56916" y="4599"/>
                      <a:pt x="2338" y="0"/>
                      <a:pt x="2338" y="0"/>
                    </a:cubicBezTo>
                    <a:lnTo>
                      <a:pt x="0" y="128093"/>
                    </a:lnTo>
                    <a:close/>
                  </a:path>
                </a:pathLst>
              </a:custGeom>
              <a:gradFill>
                <a:gsLst>
                  <a:gs pos="0">
                    <a:srgbClr val="FFBF28"/>
                  </a:gs>
                  <a:gs pos="50000">
                    <a:srgbClr val="F47521"/>
                  </a:gs>
                  <a:gs pos="100000">
                    <a:srgbClr val="D5622A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238" name=""/>
              <p:cNvSpPr/>
              <p:nvPr/>
            </p:nvSpPr>
            <p:spPr>
              <a:xfrm>
                <a:off x="4666219" y="2525661"/>
                <a:ext cx="30756" cy="49714"/>
              </a:xfrm>
              <a:custGeom>
                <a:avLst/>
                <a:gdLst/>
                <a:ahLst/>
                <a:cxnLst/>
                <a:pathLst>
                  <a:path w="30756" h="49714">
                    <a:moveTo>
                      <a:pt x="763" y="0"/>
                    </a:moveTo>
                    <a:cubicBezTo>
                      <a:pt x="763" y="1704"/>
                      <a:pt x="0" y="45504"/>
                      <a:pt x="0" y="39719"/>
                    </a:cubicBezTo>
                    <a:lnTo>
                      <a:pt x="27604" y="49714"/>
                    </a:lnTo>
                    <a:lnTo>
                      <a:pt x="30756" y="10847"/>
                    </a:lnTo>
                    <a:lnTo>
                      <a:pt x="7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F79453"/>
                  </a:gs>
                  <a:gs pos="50000">
                    <a:srgbClr val="F47521"/>
                  </a:gs>
                  <a:gs pos="100000">
                    <a:srgbClr val="D5622A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39" name=""/>
              <p:cNvSpPr/>
              <p:nvPr/>
            </p:nvSpPr>
            <p:spPr>
              <a:xfrm>
                <a:off x="4102700" y="2065843"/>
                <a:ext cx="73204" cy="687985"/>
              </a:xfrm>
              <a:custGeom>
                <a:avLst/>
                <a:gdLst/>
                <a:ahLst/>
                <a:cxnLst/>
                <a:pathLst>
                  <a:path w="73204" h="687985">
                    <a:moveTo>
                      <a:pt x="0" y="0"/>
                    </a:moveTo>
                    <a:lnTo>
                      <a:pt x="73204" y="18594"/>
                    </a:lnTo>
                    <a:lnTo>
                      <a:pt x="73204" y="687985"/>
                    </a:lnTo>
                    <a:lnTo>
                      <a:pt x="0" y="65286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1E707"/>
                  </a:gs>
                  <a:gs pos="100000">
                    <a:srgbClr val="FF600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40" name=""/>
              <p:cNvSpPr/>
              <p:nvPr/>
            </p:nvSpPr>
            <p:spPr>
              <a:xfrm>
                <a:off x="4248219" y="2521399"/>
                <a:ext cx="332850" cy="90259"/>
              </a:xfrm>
              <a:custGeom>
                <a:avLst/>
                <a:gdLst/>
                <a:ahLst/>
                <a:cxnLst/>
                <a:pathLst>
                  <a:path w="332850" h="90259">
                    <a:moveTo>
                      <a:pt x="0" y="90259"/>
                    </a:moveTo>
                    <a:cubicBezTo>
                      <a:pt x="0" y="90259"/>
                      <a:pt x="298993" y="67120"/>
                      <a:pt x="302349" y="67120"/>
                    </a:cubicBezTo>
                    <a:cubicBezTo>
                      <a:pt x="305703" y="67120"/>
                      <a:pt x="300315" y="48551"/>
                      <a:pt x="310482" y="33056"/>
                    </a:cubicBezTo>
                    <a:cubicBezTo>
                      <a:pt x="322446" y="14823"/>
                      <a:pt x="332850" y="14462"/>
                      <a:pt x="332850" y="14462"/>
                    </a:cubicBezTo>
                    <a:cubicBezTo>
                      <a:pt x="332850" y="14462"/>
                      <a:pt x="258629" y="10330"/>
                      <a:pt x="191525" y="7231"/>
                    </a:cubicBezTo>
                    <a:cubicBezTo>
                      <a:pt x="85501" y="2334"/>
                      <a:pt x="29866" y="0"/>
                      <a:pt x="29866" y="0"/>
                    </a:cubicBezTo>
                    <a:cubicBezTo>
                      <a:pt x="29866" y="0"/>
                      <a:pt x="16649" y="20660"/>
                      <a:pt x="9532" y="33056"/>
                    </a:cubicBezTo>
                    <a:cubicBezTo>
                      <a:pt x="0" y="45130"/>
                      <a:pt x="0" y="92972"/>
                      <a:pt x="0" y="90259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C0C0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41" name=""/>
              <p:cNvSpPr/>
              <p:nvPr/>
            </p:nvSpPr>
            <p:spPr>
              <a:xfrm>
                <a:off x="4666473" y="2398471"/>
                <a:ext cx="47786" cy="141135"/>
              </a:xfrm>
              <a:custGeom>
                <a:avLst/>
                <a:gdLst/>
                <a:ahLst/>
                <a:cxnLst/>
                <a:pathLst>
                  <a:path w="47786" h="141135">
                    <a:moveTo>
                      <a:pt x="0" y="0"/>
                    </a:moveTo>
                    <a:cubicBezTo>
                      <a:pt x="0" y="0"/>
                      <a:pt x="889" y="130159"/>
                      <a:pt x="889" y="130159"/>
                    </a:cubicBezTo>
                    <a:cubicBezTo>
                      <a:pt x="4066" y="130159"/>
                      <a:pt x="28468" y="142942"/>
                      <a:pt x="31010" y="141135"/>
                    </a:cubicBezTo>
                    <a:cubicBezTo>
                      <a:pt x="33488" y="138036"/>
                      <a:pt x="47786" y="6197"/>
                      <a:pt x="47786" y="6197"/>
                    </a:cubicBezTo>
                    <a:cubicBezTo>
                      <a:pt x="8134" y="-3099"/>
                      <a:pt x="1017" y="4132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C0C0">
                      <a:alpha val="0"/>
                    </a:srgbClr>
                  </a:gs>
                  <a:gs pos="100000">
                    <a:srgbClr val="FFFFFF"/>
                  </a:gs>
                </a:gsLst>
                <a:lin ang="13500000" scaled="0"/>
              </a:gradFill>
              <a:ln w="7600" cap="flat">
                <a:noFill/>
                <a:bevel/>
              </a:ln>
            </p:spPr>
          </p:sp>
          <p:sp>
            <p:nvSpPr>
              <p:cNvPr id="1242" name=""/>
              <p:cNvSpPr/>
              <p:nvPr/>
            </p:nvSpPr>
            <p:spPr>
              <a:xfrm>
                <a:off x="4460396" y="2646002"/>
                <a:ext cx="196609" cy="185684"/>
              </a:xfrm>
              <a:custGeom>
                <a:avLst/>
                <a:gdLst/>
                <a:ahLst/>
                <a:cxnLst/>
                <a:pathLst>
                  <a:path w="196609" h="185684">
                    <a:moveTo>
                      <a:pt x="0" y="165669"/>
                    </a:moveTo>
                    <a:cubicBezTo>
                      <a:pt x="0" y="165669"/>
                      <a:pt x="79304" y="185684"/>
                      <a:pt x="123023" y="185684"/>
                    </a:cubicBezTo>
                    <a:cubicBezTo>
                      <a:pt x="166742" y="185684"/>
                      <a:pt x="193178" y="185684"/>
                      <a:pt x="196609" y="185684"/>
                    </a:cubicBezTo>
                    <a:cubicBezTo>
                      <a:pt x="199277" y="181164"/>
                      <a:pt x="180875" y="6921"/>
                      <a:pt x="180875" y="6921"/>
                    </a:cubicBezTo>
                    <a:cubicBezTo>
                      <a:pt x="180875" y="6921"/>
                      <a:pt x="170809" y="14514"/>
                      <a:pt x="155559" y="10718"/>
                    </a:cubicBezTo>
                    <a:cubicBezTo>
                      <a:pt x="140308" y="6921"/>
                      <a:pt x="128489" y="0"/>
                      <a:pt x="128489" y="0"/>
                    </a:cubicBezTo>
                    <a:lnTo>
                      <a:pt x="0" y="165669"/>
                    </a:lnTo>
                    <a:close/>
                  </a:path>
                </a:pathLst>
              </a:custGeom>
              <a:gradFill>
                <a:gsLst>
                  <a:gs pos="0">
                    <a:srgbClr val="00C0C0">
                      <a:alpha val="0"/>
                    </a:srgbClr>
                  </a:gs>
                  <a:gs pos="100000">
                    <a:srgbClr val="FFFFFF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1243" name=""/>
              <p:cNvSpPr/>
              <p:nvPr/>
            </p:nvSpPr>
            <p:spPr>
              <a:xfrm>
                <a:off x="4720487" y="2475948"/>
                <a:ext cx="288622" cy="127060"/>
              </a:xfrm>
              <a:custGeom>
                <a:avLst/>
                <a:gdLst/>
                <a:ahLst/>
                <a:cxnLst/>
                <a:pathLst>
                  <a:path w="288622" h="127060">
                    <a:moveTo>
                      <a:pt x="0" y="79529"/>
                    </a:moveTo>
                    <a:lnTo>
                      <a:pt x="175054" y="0"/>
                    </a:lnTo>
                    <a:cubicBezTo>
                      <a:pt x="175054" y="0"/>
                      <a:pt x="205251" y="17561"/>
                      <a:pt x="231686" y="35122"/>
                    </a:cubicBezTo>
                    <a:cubicBezTo>
                      <a:pt x="258121" y="52683"/>
                      <a:pt x="288622" y="102268"/>
                      <a:pt x="288622" y="102268"/>
                    </a:cubicBezTo>
                    <a:lnTo>
                      <a:pt x="29358" y="127060"/>
                    </a:lnTo>
                    <a:cubicBezTo>
                      <a:pt x="29358" y="127060"/>
                      <a:pt x="32917" y="108982"/>
                      <a:pt x="20207" y="96069"/>
                    </a:cubicBezTo>
                    <a:cubicBezTo>
                      <a:pt x="7498" y="83157"/>
                      <a:pt x="0" y="79529"/>
                      <a:pt x="0" y="79529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C0C0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</p:grpSp>
        <p:sp>
          <p:nvSpPr>
            <p:cNvPr id="1279" name="Rectangle Callout"/>
            <p:cNvSpPr/>
            <p:nvPr/>
          </p:nvSpPr>
          <p:spPr>
            <a:xfrm>
              <a:off x="530700" y="845950"/>
              <a:ext cx="2447200" cy="547200"/>
            </a:xfrm>
            <a:custGeom>
              <a:avLst/>
              <a:gdLst>
                <a:gd name="rtl" fmla="*/ 30400 w 2447200"/>
                <a:gd name="rtt" fmla="*/ 30400 h 547200"/>
                <a:gd name="rtr" fmla="*/ 2416800 w 2447200"/>
                <a:gd name="rtb" fmla="*/ 516800 h 547200"/>
              </a:gdLst>
              <a:ahLst/>
              <a:cxnLst/>
              <a:rect l="rtl" t="rtt" r="rtr" b="rtb"/>
              <a:pathLst>
                <a:path w="2447200" h="547200">
                  <a:moveTo>
                    <a:pt x="91200" y="0"/>
                  </a:moveTo>
                  <a:lnTo>
                    <a:pt x="91200" y="0"/>
                  </a:lnTo>
                  <a:lnTo>
                    <a:pt x="91200" y="0"/>
                  </a:lnTo>
                  <a:lnTo>
                    <a:pt x="91200" y="0"/>
                  </a:lnTo>
                  <a:lnTo>
                    <a:pt x="2356000" y="0"/>
                  </a:lnTo>
                  <a:cubicBezTo>
                    <a:pt x="2406373" y="0"/>
                    <a:pt x="2447200" y="40830"/>
                    <a:pt x="2447200" y="91200"/>
                  </a:cubicBezTo>
                  <a:lnTo>
                    <a:pt x="2447200" y="91200"/>
                  </a:lnTo>
                  <a:lnTo>
                    <a:pt x="2447200" y="91200"/>
                  </a:lnTo>
                  <a:lnTo>
                    <a:pt x="2447200" y="91200"/>
                  </a:lnTo>
                  <a:lnTo>
                    <a:pt x="2447200" y="456000"/>
                  </a:lnTo>
                  <a:cubicBezTo>
                    <a:pt x="2447200" y="506370"/>
                    <a:pt x="2406373" y="547200"/>
                    <a:pt x="2356000" y="547200"/>
                  </a:cubicBezTo>
                  <a:lnTo>
                    <a:pt x="1537480" y="547200"/>
                  </a:lnTo>
                  <a:lnTo>
                    <a:pt x="2561200" y="1748000"/>
                  </a:lnTo>
                  <a:lnTo>
                    <a:pt x="1406152" y="547200"/>
                  </a:lnTo>
                  <a:lnTo>
                    <a:pt x="91200" y="547200"/>
                  </a:lnTo>
                  <a:cubicBezTo>
                    <a:pt x="40830" y="547200"/>
                    <a:pt x="0" y="506370"/>
                    <a:pt x="0" y="456000"/>
                  </a:cubicBezTo>
                  <a:lnTo>
                    <a:pt x="0" y="91200"/>
                  </a:lnTo>
                  <a:lnTo>
                    <a:pt x="0" y="91200"/>
                  </a:lnTo>
                  <a:lnTo>
                    <a:pt x="0" y="91200"/>
                  </a:lnTo>
                  <a:lnTo>
                    <a:pt x="0" y="91200"/>
                  </a:lnTo>
                  <a:cubicBezTo>
                    <a:pt x="0" y="40830"/>
                    <a:pt x="40830" y="0"/>
                    <a:pt x="91200" y="0"/>
                  </a:cubicBezTo>
                  <a:close/>
                </a:path>
              </a:pathLst>
            </a:custGeom>
            <a:gradFill>
              <a:gsLst>
                <a:gs pos="0">
                  <a:srgbClr val="FFF5E6"/>
                </a:gs>
                <a:gs pos="100000">
                  <a:srgbClr val="FFECCE"/>
                </a:gs>
              </a:gsLst>
              <a:lin ang="5400000" scaled="0"/>
            </a:gradFill>
            <a:ln w="7600" cap="flat">
              <a:solidFill>
                <a:srgbClr val="E59E00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In this scheme, firms are classified based on their </a:t>
              </a:r>
              <a:r>
                <a:rPr sz="760">
                  <a:solidFill>
                    <a:srgbClr val="000000"/>
                  </a:solidFill>
                  <a:latin typeface="Microsoft Sans Serif"/>
                </a:rPr>
                <a:t>market share or dominance of an industry. Typically </a:t>
              </a:r>
              <a:r>
                <a:rPr sz="760">
                  <a:solidFill>
                    <a:srgbClr val="000000"/>
                  </a:solidFill>
                  <a:latin typeface="Microsoft Sans Serif"/>
                </a:rPr>
                <a:t>there are three types of market dominance </a:t>
              </a:r>
              <a:r>
                <a:rPr sz="760">
                  <a:solidFill>
                    <a:srgbClr val="000000"/>
                  </a:solidFill>
                  <a:latin typeface="Microsoft Sans Serif"/>
                </a:rPr>
                <a:t>strategies.</a:t>
              </a:r>
            </a:p>
          </p:txBody>
        </p:sp>
        <p:sp>
          <p:nvSpPr>
            <p:cNvPr id="1280" name="Rectangle Callout"/>
            <p:cNvSpPr/>
            <p:nvPr/>
          </p:nvSpPr>
          <p:spPr>
            <a:xfrm>
              <a:off x="6052100" y="853550"/>
              <a:ext cx="2447200" cy="547200"/>
            </a:xfrm>
            <a:custGeom>
              <a:avLst/>
              <a:gdLst>
                <a:gd name="rtl" fmla="*/ 30400 w 2447200"/>
                <a:gd name="rtt" fmla="*/ 30400 h 547200"/>
                <a:gd name="rtr" fmla="*/ 2416800 w 2447200"/>
                <a:gd name="rtb" fmla="*/ 516800 h 547200"/>
              </a:gdLst>
              <a:ahLst/>
              <a:cxnLst/>
              <a:rect l="rtl" t="rtt" r="rtr" b="rtb"/>
              <a:pathLst>
                <a:path w="2447200" h="547200">
                  <a:moveTo>
                    <a:pt x="91200" y="0"/>
                  </a:moveTo>
                  <a:lnTo>
                    <a:pt x="91200" y="0"/>
                  </a:lnTo>
                  <a:lnTo>
                    <a:pt x="91200" y="0"/>
                  </a:lnTo>
                  <a:lnTo>
                    <a:pt x="91200" y="0"/>
                  </a:lnTo>
                  <a:lnTo>
                    <a:pt x="2356000" y="0"/>
                  </a:lnTo>
                  <a:cubicBezTo>
                    <a:pt x="2406373" y="0"/>
                    <a:pt x="2447200" y="40830"/>
                    <a:pt x="2447200" y="91200"/>
                  </a:cubicBezTo>
                  <a:lnTo>
                    <a:pt x="2447200" y="91200"/>
                  </a:lnTo>
                  <a:lnTo>
                    <a:pt x="2447200" y="91200"/>
                  </a:lnTo>
                  <a:lnTo>
                    <a:pt x="2447200" y="91200"/>
                  </a:lnTo>
                  <a:lnTo>
                    <a:pt x="2447200" y="456000"/>
                  </a:lnTo>
                  <a:cubicBezTo>
                    <a:pt x="2447200" y="506370"/>
                    <a:pt x="2406373" y="547200"/>
                    <a:pt x="2356000" y="547200"/>
                  </a:cubicBezTo>
                  <a:lnTo>
                    <a:pt x="1037354" y="547200"/>
                  </a:lnTo>
                  <a:lnTo>
                    <a:pt x="-34200" y="1639700"/>
                  </a:lnTo>
                  <a:lnTo>
                    <a:pt x="906026" y="547200"/>
                  </a:lnTo>
                  <a:lnTo>
                    <a:pt x="91200" y="547200"/>
                  </a:lnTo>
                  <a:cubicBezTo>
                    <a:pt x="40830" y="547200"/>
                    <a:pt x="0" y="506370"/>
                    <a:pt x="0" y="456000"/>
                  </a:cubicBezTo>
                  <a:lnTo>
                    <a:pt x="0" y="91200"/>
                  </a:lnTo>
                  <a:lnTo>
                    <a:pt x="0" y="91200"/>
                  </a:lnTo>
                  <a:lnTo>
                    <a:pt x="0" y="91200"/>
                  </a:lnTo>
                  <a:lnTo>
                    <a:pt x="0" y="91200"/>
                  </a:lnTo>
                  <a:cubicBezTo>
                    <a:pt x="0" y="40830"/>
                    <a:pt x="40830" y="0"/>
                    <a:pt x="91200" y="0"/>
                  </a:cubicBezTo>
                  <a:close/>
                </a:path>
              </a:pathLst>
            </a:custGeom>
            <a:gradFill>
              <a:gsLst>
                <a:gs pos="0">
                  <a:srgbClr val="FFF5E6"/>
                </a:gs>
                <a:gs pos="100000">
                  <a:srgbClr val="FFECCE"/>
                </a:gs>
              </a:gsLst>
              <a:lin ang="5400000" scaled="0"/>
            </a:gradFill>
            <a:ln w="7600" cap="flat">
              <a:solidFill>
                <a:srgbClr val="E59E00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This deals with the firm's rate of the new product </a:t>
              </a:r>
              <a:r>
                <a:rPr sz="760">
                  <a:solidFill>
                    <a:srgbClr val="000000"/>
                  </a:solidFill>
                  <a:latin typeface="Microsoft Sans Serif"/>
                </a:rPr>
                <a:t>development and business model innovation. It </a:t>
              </a:r>
              <a:r>
                <a:rPr sz="760">
                  <a:solidFill>
                    <a:srgbClr val="000000"/>
                  </a:solidFill>
                  <a:latin typeface="Microsoft Sans Serif"/>
                </a:rPr>
                <a:t>asks whether the company is on the cutting edge of </a:t>
              </a:r>
              <a:r>
                <a:rPr sz="760">
                  <a:solidFill>
                    <a:srgbClr val="000000"/>
                  </a:solidFill>
                  <a:latin typeface="Microsoft Sans Serif"/>
                </a:rPr>
                <a:t>technology and business innovation.</a:t>
              </a:r>
            </a:p>
          </p:txBody>
        </p:sp>
        <p:sp>
          <p:nvSpPr>
            <p:cNvPr id="1281" name="Rectangle Callout"/>
            <p:cNvSpPr/>
            <p:nvPr/>
          </p:nvSpPr>
          <p:spPr>
            <a:xfrm>
              <a:off x="728300" y="5464850"/>
              <a:ext cx="2143200" cy="547200"/>
            </a:xfrm>
            <a:custGeom>
              <a:avLst/>
              <a:gdLst>
                <a:gd name="rtl" fmla="*/ 30400 w 2143200"/>
                <a:gd name="rtt" fmla="*/ 30400 h 547200"/>
                <a:gd name="rtr" fmla="*/ 2112800 w 2143200"/>
                <a:gd name="rtb" fmla="*/ 516800 h 547200"/>
              </a:gdLst>
              <a:ahLst/>
              <a:cxnLst/>
              <a:rect l="rtl" t="rtt" r="rtr" b="rtb"/>
              <a:pathLst>
                <a:path w="2143200" h="547200">
                  <a:moveTo>
                    <a:pt x="91200" y="0"/>
                  </a:moveTo>
                  <a:lnTo>
                    <a:pt x="1261638" y="0"/>
                  </a:lnTo>
                  <a:lnTo>
                    <a:pt x="2401600" y="-1149500"/>
                  </a:lnTo>
                  <a:lnTo>
                    <a:pt x="1392966" y="0"/>
                  </a:lnTo>
                  <a:lnTo>
                    <a:pt x="2052000" y="0"/>
                  </a:lnTo>
                  <a:cubicBezTo>
                    <a:pt x="2102373" y="0"/>
                    <a:pt x="2143200" y="40830"/>
                    <a:pt x="2143200" y="91200"/>
                  </a:cubicBezTo>
                  <a:lnTo>
                    <a:pt x="2143200" y="91200"/>
                  </a:lnTo>
                  <a:lnTo>
                    <a:pt x="2143200" y="91200"/>
                  </a:lnTo>
                  <a:lnTo>
                    <a:pt x="2143200" y="91200"/>
                  </a:lnTo>
                  <a:lnTo>
                    <a:pt x="2143200" y="456000"/>
                  </a:lnTo>
                  <a:cubicBezTo>
                    <a:pt x="2143200" y="506370"/>
                    <a:pt x="2102373" y="547200"/>
                    <a:pt x="2052000" y="547200"/>
                  </a:cubicBezTo>
                  <a:lnTo>
                    <a:pt x="91200" y="547200"/>
                  </a:lnTo>
                  <a:lnTo>
                    <a:pt x="91200" y="547200"/>
                  </a:lnTo>
                  <a:lnTo>
                    <a:pt x="91200" y="547200"/>
                  </a:lnTo>
                  <a:lnTo>
                    <a:pt x="91200" y="547200"/>
                  </a:lnTo>
                  <a:cubicBezTo>
                    <a:pt x="40830" y="547200"/>
                    <a:pt x="0" y="506370"/>
                    <a:pt x="0" y="456000"/>
                  </a:cubicBezTo>
                  <a:lnTo>
                    <a:pt x="0" y="91200"/>
                  </a:lnTo>
                  <a:lnTo>
                    <a:pt x="0" y="91200"/>
                  </a:lnTo>
                  <a:lnTo>
                    <a:pt x="0" y="91200"/>
                  </a:lnTo>
                  <a:lnTo>
                    <a:pt x="0" y="91200"/>
                  </a:lnTo>
                  <a:cubicBezTo>
                    <a:pt x="0" y="40830"/>
                    <a:pt x="40830" y="0"/>
                    <a:pt x="91200" y="0"/>
                  </a:cubicBezTo>
                  <a:close/>
                </a:path>
              </a:pathLst>
            </a:custGeom>
            <a:gradFill>
              <a:gsLst>
                <a:gs pos="0">
                  <a:srgbClr val="FFF5E6"/>
                </a:gs>
                <a:gs pos="100000">
                  <a:srgbClr val="FFECCE"/>
                </a:gs>
              </a:gsLst>
              <a:lin ang="5400000" scaled="0"/>
            </a:gradFill>
            <a:ln w="7600" cap="flat">
              <a:solidFill>
                <a:srgbClr val="E59E00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In this scheme we ask the question, "How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should the firm grow?". There are a number of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different ways of answering that question, but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the most common gives four answers. </a:t>
              </a:r>
            </a:p>
          </p:txBody>
        </p:sp>
        <p:sp>
          <p:nvSpPr>
            <p:cNvPr id="1282" name="Rectangle Callout"/>
            <p:cNvSpPr/>
            <p:nvPr/>
          </p:nvSpPr>
          <p:spPr>
            <a:xfrm>
              <a:off x="5884900" y="5145650"/>
              <a:ext cx="2728400" cy="638400"/>
            </a:xfrm>
            <a:custGeom>
              <a:avLst/>
              <a:gdLst>
                <a:gd name="rtl" fmla="*/ 30400 w 2728400"/>
                <a:gd name="rtt" fmla="*/ 30400 h 638400"/>
                <a:gd name="rtr" fmla="*/ 2698000 w 2728400"/>
                <a:gd name="rtb" fmla="*/ 608000 h 638400"/>
              </a:gdLst>
              <a:ahLst/>
              <a:cxnLst/>
              <a:rect l="rtl" t="rtt" r="rtr" b="rtb"/>
              <a:pathLst>
                <a:path w="2728400" h="638400">
                  <a:moveTo>
                    <a:pt x="95760" y="0"/>
                  </a:moveTo>
                  <a:lnTo>
                    <a:pt x="1010139" y="0"/>
                  </a:lnTo>
                  <a:lnTo>
                    <a:pt x="152000" y="-1075400"/>
                  </a:lnTo>
                  <a:lnTo>
                    <a:pt x="1163355" y="0"/>
                  </a:lnTo>
                  <a:lnTo>
                    <a:pt x="2632640" y="0"/>
                  </a:lnTo>
                  <a:cubicBezTo>
                    <a:pt x="2685528" y="0"/>
                    <a:pt x="2728400" y="42872"/>
                    <a:pt x="2728400" y="95760"/>
                  </a:cubicBezTo>
                  <a:lnTo>
                    <a:pt x="2728400" y="95760"/>
                  </a:lnTo>
                  <a:lnTo>
                    <a:pt x="2728400" y="95760"/>
                  </a:lnTo>
                  <a:lnTo>
                    <a:pt x="2728400" y="95760"/>
                  </a:lnTo>
                  <a:lnTo>
                    <a:pt x="2728400" y="542640"/>
                  </a:lnTo>
                  <a:cubicBezTo>
                    <a:pt x="2728400" y="595528"/>
                    <a:pt x="2685528" y="638400"/>
                    <a:pt x="2632640" y="638400"/>
                  </a:cubicBezTo>
                  <a:lnTo>
                    <a:pt x="95760" y="638400"/>
                  </a:lnTo>
                  <a:lnTo>
                    <a:pt x="95760" y="638400"/>
                  </a:lnTo>
                  <a:lnTo>
                    <a:pt x="95760" y="638400"/>
                  </a:lnTo>
                  <a:lnTo>
                    <a:pt x="95760" y="638400"/>
                  </a:lnTo>
                  <a:cubicBezTo>
                    <a:pt x="42872" y="638400"/>
                    <a:pt x="0" y="595528"/>
                    <a:pt x="0" y="542640"/>
                  </a:cubicBezTo>
                  <a:lnTo>
                    <a:pt x="0" y="95760"/>
                  </a:lnTo>
                  <a:lnTo>
                    <a:pt x="0" y="95760"/>
                  </a:lnTo>
                  <a:lnTo>
                    <a:pt x="0" y="95760"/>
                  </a:lnTo>
                  <a:lnTo>
                    <a:pt x="0" y="95760"/>
                  </a:lnTo>
                  <a:cubicBezTo>
                    <a:pt x="0" y="42872"/>
                    <a:pt x="42872" y="0"/>
                    <a:pt x="95760" y="0"/>
                  </a:cubicBezTo>
                  <a:close/>
                </a:path>
              </a:pathLst>
            </a:custGeom>
            <a:gradFill>
              <a:gsLst>
                <a:gs pos="0">
                  <a:srgbClr val="FFF5E6"/>
                </a:gs>
                <a:gs pos="100000">
                  <a:srgbClr val="FFECCE"/>
                </a:gs>
              </a:gsLst>
              <a:lin ang="5400000" scaled="0"/>
            </a:gradFill>
            <a:ln w="7600" cap="flat">
              <a:solidFill>
                <a:srgbClr val="E59E00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Strategy on the dimensions of strategic scope and </a:t>
              </a:r>
              <a:r>
                <a:rPr sz="760">
                  <a:solidFill>
                    <a:srgbClr val="000000"/>
                  </a:solidFill>
                  <a:latin typeface="Microsoft Sans Serif"/>
                </a:rPr>
                <a:t>strategic strength. Strategic scope refers to the market </a:t>
              </a:r>
              <a:r>
                <a:rPr sz="760">
                  <a:solidFill>
                    <a:srgbClr val="000000"/>
                  </a:solidFill>
                  <a:latin typeface="Microsoft Sans Serif"/>
                </a:rPr>
                <a:t>penetration while strategic strength refers to the firm's </a:t>
              </a:r>
              <a:r>
                <a:rPr sz="760">
                  <a:solidFill>
                    <a:srgbClr val="000000"/>
                  </a:solidFill>
                  <a:latin typeface="Microsoft Sans Serif"/>
                </a:rPr>
                <a:t>sustainable competitive advantage.</a:t>
              </a:r>
            </a:p>
          </p:txBody>
        </p:sp>
        <p:grpSp>
          <p:nvGrpSpPr>
            <p:cNvPr id="1293" name="Time limited"/>
            <p:cNvGrpSpPr/>
            <p:nvPr/>
          </p:nvGrpSpPr>
          <p:grpSpPr>
            <a:xfrm>
              <a:off x="2598504" y="1754149"/>
              <a:ext cx="515592" cy="456002"/>
              <a:chOff x="2598504" y="1754149"/>
              <a:chExt cx="515592" cy="456002"/>
            </a:xfrm>
          </p:grpSpPr>
          <p:grpSp>
            <p:nvGrpSpPr>
              <p:cNvPr id="1294" name=""/>
              <p:cNvGrpSpPr/>
              <p:nvPr/>
            </p:nvGrpSpPr>
            <p:grpSpPr>
              <a:xfrm>
                <a:off x="2680973" y="1850124"/>
                <a:ext cx="350653" cy="359946"/>
                <a:chOff x="2680973" y="1850124"/>
                <a:chExt cx="350653" cy="359946"/>
              </a:xfrm>
            </p:grpSpPr>
            <p:sp>
              <p:nvSpPr>
                <p:cNvPr id="1295" name=""/>
                <p:cNvSpPr/>
                <p:nvPr/>
              </p:nvSpPr>
              <p:spPr>
                <a:xfrm>
                  <a:off x="2908424" y="1853185"/>
                  <a:ext cx="103942" cy="98557"/>
                </a:xfrm>
                <a:custGeom>
                  <a:avLst/>
                  <a:gdLst/>
                  <a:ahLst/>
                  <a:cxnLst/>
                  <a:pathLst>
                    <a:path w="103942" h="98557">
                      <a:moveTo>
                        <a:pt x="0" y="42239"/>
                      </a:moveTo>
                      <a:lnTo>
                        <a:pt x="42188" y="0"/>
                      </a:lnTo>
                      <a:lnTo>
                        <a:pt x="103942" y="61827"/>
                      </a:lnTo>
                      <a:lnTo>
                        <a:pt x="63588" y="98557"/>
                      </a:lnTo>
                      <a:lnTo>
                        <a:pt x="0" y="42239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27E5F"/>
                    </a:gs>
                    <a:gs pos="50000">
                      <a:srgbClr val="EC1C24"/>
                    </a:gs>
                    <a:gs pos="100000">
                      <a:srgbClr val="CF232A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296" name=""/>
                <p:cNvSpPr/>
                <p:nvPr/>
              </p:nvSpPr>
              <p:spPr>
                <a:xfrm>
                  <a:off x="2938588" y="1861143"/>
                  <a:ext cx="39131" cy="49380"/>
                </a:xfrm>
                <a:custGeom>
                  <a:avLst/>
                  <a:gdLst/>
                  <a:ahLst/>
                  <a:cxnLst/>
                  <a:pathLst>
                    <a:path w="39131" h="49380">
                      <a:moveTo>
                        <a:pt x="0" y="22446"/>
                      </a:moveTo>
                      <a:lnTo>
                        <a:pt x="22419" y="0"/>
                      </a:lnTo>
                      <a:lnTo>
                        <a:pt x="39131" y="19181"/>
                      </a:lnTo>
                      <a:lnTo>
                        <a:pt x="14674" y="49380"/>
                      </a:lnTo>
                      <a:lnTo>
                        <a:pt x="0" y="2244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297" name=""/>
                <p:cNvSpPr/>
                <p:nvPr/>
              </p:nvSpPr>
              <p:spPr>
                <a:xfrm>
                  <a:off x="2694425" y="1850124"/>
                  <a:ext cx="105166" cy="96720"/>
                </a:xfrm>
                <a:custGeom>
                  <a:avLst/>
                  <a:gdLst/>
                  <a:ahLst/>
                  <a:cxnLst/>
                  <a:pathLst>
                    <a:path w="105166" h="96720">
                      <a:moveTo>
                        <a:pt x="37908" y="96720"/>
                      </a:moveTo>
                      <a:cubicBezTo>
                        <a:pt x="26903" y="89374"/>
                        <a:pt x="0" y="66112"/>
                        <a:pt x="0" y="66112"/>
                      </a:cubicBezTo>
                      <a:lnTo>
                        <a:pt x="66034" y="0"/>
                      </a:lnTo>
                      <a:lnTo>
                        <a:pt x="105166" y="39178"/>
                      </a:lnTo>
                      <a:lnTo>
                        <a:pt x="37908" y="9672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27E5F"/>
                    </a:gs>
                    <a:gs pos="50000">
                      <a:srgbClr val="EC1C24"/>
                    </a:gs>
                    <a:gs pos="100000">
                      <a:srgbClr val="CF232A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298" name=""/>
                <p:cNvSpPr/>
                <p:nvPr/>
              </p:nvSpPr>
              <p:spPr>
                <a:xfrm>
                  <a:off x="2702169" y="1890934"/>
                  <a:ext cx="65219" cy="62032"/>
                </a:xfrm>
                <a:custGeom>
                  <a:avLst/>
                  <a:gdLst/>
                  <a:ahLst/>
                  <a:cxnLst/>
                  <a:pathLst>
                    <a:path w="65219" h="62032">
                      <a:moveTo>
                        <a:pt x="0" y="18773"/>
                      </a:moveTo>
                      <a:lnTo>
                        <a:pt x="18751" y="0"/>
                      </a:lnTo>
                      <a:lnTo>
                        <a:pt x="65219" y="46524"/>
                      </a:lnTo>
                      <a:lnTo>
                        <a:pt x="53806" y="62032"/>
                      </a:lnTo>
                      <a:lnTo>
                        <a:pt x="0" y="18773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08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299" name=""/>
                <p:cNvSpPr/>
                <p:nvPr/>
              </p:nvSpPr>
              <p:spPr>
                <a:xfrm>
                  <a:off x="2680973" y="1859102"/>
                  <a:ext cx="350653" cy="350967"/>
                </a:xfrm>
                <a:custGeom>
                  <a:avLst/>
                  <a:gdLst/>
                  <a:ahLst/>
                  <a:cxnLst/>
                  <a:pathLst>
                    <a:path w="350653" h="350967">
                      <a:moveTo>
                        <a:pt x="0" y="175484"/>
                      </a:moveTo>
                      <a:cubicBezTo>
                        <a:pt x="0" y="78567"/>
                        <a:pt x="78497" y="0"/>
                        <a:pt x="175327" y="0"/>
                      </a:cubicBezTo>
                      <a:cubicBezTo>
                        <a:pt x="272157" y="0"/>
                        <a:pt x="350653" y="78567"/>
                        <a:pt x="350653" y="175484"/>
                      </a:cubicBezTo>
                      <a:cubicBezTo>
                        <a:pt x="350653" y="272401"/>
                        <a:pt x="272157" y="350967"/>
                        <a:pt x="175327" y="350967"/>
                      </a:cubicBezTo>
                      <a:cubicBezTo>
                        <a:pt x="78497" y="350967"/>
                        <a:pt x="0" y="272401"/>
                        <a:pt x="0" y="175484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595959"/>
                    </a:gs>
                    <a:gs pos="70174">
                      <a:srgbClr val="595959"/>
                    </a:gs>
                    <a:gs pos="0">
                      <a:srgbClr val="E0E0E0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300" name=""/>
                <p:cNvSpPr/>
                <p:nvPr/>
              </p:nvSpPr>
              <p:spPr>
                <a:xfrm>
                  <a:off x="2688769" y="1867265"/>
                  <a:ext cx="335062" cy="335459"/>
                </a:xfrm>
                <a:custGeom>
                  <a:avLst/>
                  <a:gdLst/>
                  <a:ahLst/>
                  <a:cxnLst/>
                  <a:pathLst>
                    <a:path w="335062" h="335459">
                      <a:moveTo>
                        <a:pt x="0" y="167730"/>
                      </a:moveTo>
                      <a:cubicBezTo>
                        <a:pt x="0" y="75095"/>
                        <a:pt x="75006" y="0"/>
                        <a:pt x="167531" y="0"/>
                      </a:cubicBezTo>
                      <a:cubicBezTo>
                        <a:pt x="260055" y="0"/>
                        <a:pt x="335062" y="75095"/>
                        <a:pt x="335062" y="167730"/>
                      </a:cubicBezTo>
                      <a:cubicBezTo>
                        <a:pt x="335062" y="260365"/>
                        <a:pt x="260055" y="335459"/>
                        <a:pt x="167531" y="335459"/>
                      </a:cubicBezTo>
                      <a:cubicBezTo>
                        <a:pt x="75006" y="335459"/>
                        <a:pt x="0" y="260365"/>
                        <a:pt x="0" y="16773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2DBE5"/>
                    </a:gs>
                    <a:gs pos="70199">
                      <a:srgbClr val="D2DBE5"/>
                    </a:gs>
                    <a:gs pos="0">
                      <a:srgbClr val="E0E0E0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301" name=""/>
                <p:cNvSpPr/>
                <p:nvPr/>
              </p:nvSpPr>
              <p:spPr>
                <a:xfrm>
                  <a:off x="2719340" y="1899096"/>
                  <a:ext cx="273919" cy="274244"/>
                </a:xfrm>
                <a:custGeom>
                  <a:avLst/>
                  <a:gdLst/>
                  <a:ahLst/>
                  <a:cxnLst/>
                  <a:pathLst>
                    <a:path w="273919" h="274244">
                      <a:moveTo>
                        <a:pt x="0" y="137122"/>
                      </a:moveTo>
                      <a:cubicBezTo>
                        <a:pt x="0" y="61392"/>
                        <a:pt x="61319" y="0"/>
                        <a:pt x="136960" y="0"/>
                      </a:cubicBezTo>
                      <a:cubicBezTo>
                        <a:pt x="212600" y="0"/>
                        <a:pt x="273919" y="61392"/>
                        <a:pt x="273919" y="137122"/>
                      </a:cubicBezTo>
                      <a:cubicBezTo>
                        <a:pt x="273919" y="212852"/>
                        <a:pt x="212600" y="274244"/>
                        <a:pt x="136960" y="274244"/>
                      </a:cubicBezTo>
                      <a:cubicBezTo>
                        <a:pt x="61319" y="274244"/>
                        <a:pt x="0" y="212852"/>
                        <a:pt x="0" y="13712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7E5F"/>
                    </a:gs>
                    <a:gs pos="50000">
                      <a:srgbClr val="EC1C24"/>
                    </a:gs>
                    <a:gs pos="100000">
                      <a:srgbClr val="CF232A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02" name=""/>
                <p:cNvSpPr/>
                <p:nvPr/>
              </p:nvSpPr>
              <p:spPr>
                <a:xfrm>
                  <a:off x="2696870" y="2141509"/>
                  <a:ext cx="99051" cy="62439"/>
                </a:xfrm>
                <a:custGeom>
                  <a:avLst/>
                  <a:gdLst/>
                  <a:ahLst/>
                  <a:cxnLst/>
                  <a:pathLst>
                    <a:path w="99051" h="62439">
                      <a:moveTo>
                        <a:pt x="0" y="61215"/>
                      </a:moveTo>
                      <a:cubicBezTo>
                        <a:pt x="0" y="61215"/>
                        <a:pt x="4891" y="0"/>
                        <a:pt x="47691" y="0"/>
                      </a:cubicBezTo>
                      <a:cubicBezTo>
                        <a:pt x="96605" y="0"/>
                        <a:pt x="99051" y="62439"/>
                        <a:pt x="99051" y="62439"/>
                      </a:cubicBezTo>
                      <a:lnTo>
                        <a:pt x="0" y="612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27E5F"/>
                    </a:gs>
                    <a:gs pos="50000">
                      <a:srgbClr val="EC1C24"/>
                    </a:gs>
                    <a:gs pos="100000">
                      <a:srgbClr val="CF232A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03" name=""/>
                <p:cNvSpPr/>
                <p:nvPr/>
              </p:nvSpPr>
              <p:spPr>
                <a:xfrm>
                  <a:off x="2930435" y="2139673"/>
                  <a:ext cx="99051" cy="62439"/>
                </a:xfrm>
                <a:custGeom>
                  <a:avLst/>
                  <a:gdLst/>
                  <a:ahLst/>
                  <a:cxnLst/>
                  <a:pathLst>
                    <a:path w="99051" h="62439">
                      <a:moveTo>
                        <a:pt x="0" y="61215"/>
                      </a:moveTo>
                      <a:cubicBezTo>
                        <a:pt x="0" y="61215"/>
                        <a:pt x="4891" y="0"/>
                        <a:pt x="47691" y="0"/>
                      </a:cubicBezTo>
                      <a:cubicBezTo>
                        <a:pt x="96605" y="0"/>
                        <a:pt x="99051" y="62439"/>
                        <a:pt x="99051" y="62439"/>
                      </a:cubicBezTo>
                      <a:lnTo>
                        <a:pt x="0" y="612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27E5F"/>
                    </a:gs>
                    <a:gs pos="50000">
                      <a:srgbClr val="EC1C24"/>
                    </a:gs>
                    <a:gs pos="100000">
                      <a:srgbClr val="CF232A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04" name=""/>
                <p:cNvSpPr/>
                <p:nvPr/>
              </p:nvSpPr>
              <p:spPr>
                <a:xfrm>
                  <a:off x="2785374" y="1914401"/>
                  <a:ext cx="141851" cy="179973"/>
                </a:xfrm>
                <a:custGeom>
                  <a:avLst/>
                  <a:gdLst/>
                  <a:ahLst/>
                  <a:cxnLst/>
                  <a:pathLst>
                    <a:path w="141851" h="179973">
                      <a:moveTo>
                        <a:pt x="0" y="89986"/>
                      </a:moveTo>
                      <a:cubicBezTo>
                        <a:pt x="0" y="40288"/>
                        <a:pt x="31754" y="0"/>
                        <a:pt x="70926" y="0"/>
                      </a:cubicBezTo>
                      <a:cubicBezTo>
                        <a:pt x="110097" y="0"/>
                        <a:pt x="141851" y="40288"/>
                        <a:pt x="141851" y="89986"/>
                      </a:cubicBezTo>
                      <a:cubicBezTo>
                        <a:pt x="141851" y="139684"/>
                        <a:pt x="110097" y="179973"/>
                        <a:pt x="70926" y="179973"/>
                      </a:cubicBezTo>
                      <a:cubicBezTo>
                        <a:pt x="31754" y="179973"/>
                        <a:pt x="0" y="139684"/>
                        <a:pt x="0" y="8998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05" name=""/>
                <p:cNvSpPr/>
                <p:nvPr/>
              </p:nvSpPr>
              <p:spPr>
                <a:xfrm>
                  <a:off x="2730193" y="1907360"/>
                  <a:ext cx="125649" cy="198643"/>
                </a:xfrm>
                <a:custGeom>
                  <a:avLst/>
                  <a:gdLst/>
                  <a:ahLst/>
                  <a:cxnLst/>
                  <a:pathLst>
                    <a:path w="125649" h="198643">
                      <a:moveTo>
                        <a:pt x="125649" y="0"/>
                      </a:moveTo>
                      <a:cubicBezTo>
                        <a:pt x="125649" y="0"/>
                        <a:pt x="66312" y="-6643"/>
                        <a:pt x="21706" y="56624"/>
                      </a:cubicBezTo>
                      <a:cubicBezTo>
                        <a:pt x="-22317" y="119064"/>
                        <a:pt x="14368" y="198643"/>
                        <a:pt x="14368" y="198643"/>
                      </a:cubicBezTo>
                      <a:cubicBezTo>
                        <a:pt x="14368" y="198643"/>
                        <a:pt x="-14980" y="136204"/>
                        <a:pt x="30266" y="65194"/>
                      </a:cubicBezTo>
                      <a:cubicBezTo>
                        <a:pt x="72776" y="0"/>
                        <a:pt x="128094" y="3979"/>
                        <a:pt x="12564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06" name=""/>
                <p:cNvSpPr/>
                <p:nvPr/>
              </p:nvSpPr>
              <p:spPr>
                <a:xfrm>
                  <a:off x="2832302" y="1916237"/>
                  <a:ext cx="145214" cy="142020"/>
                </a:xfrm>
                <a:custGeom>
                  <a:avLst/>
                  <a:gdLst/>
                  <a:ahLst/>
                  <a:cxnLst/>
                  <a:pathLst>
                    <a:path w="145214" h="142020">
                      <a:moveTo>
                        <a:pt x="21502" y="0"/>
                      </a:moveTo>
                      <a:lnTo>
                        <a:pt x="0" y="31016"/>
                      </a:lnTo>
                      <a:lnTo>
                        <a:pt x="12534" y="31016"/>
                      </a:lnTo>
                      <a:cubicBezTo>
                        <a:pt x="12534" y="31016"/>
                        <a:pt x="20687" y="123247"/>
                        <a:pt x="15795" y="123247"/>
                      </a:cubicBezTo>
                      <a:cubicBezTo>
                        <a:pt x="15795" y="123247"/>
                        <a:pt x="116477" y="122431"/>
                        <a:pt x="116477" y="122431"/>
                      </a:cubicBezTo>
                      <a:lnTo>
                        <a:pt x="116477" y="142020"/>
                      </a:lnTo>
                      <a:lnTo>
                        <a:pt x="145214" y="113248"/>
                      </a:lnTo>
                      <a:lnTo>
                        <a:pt x="116477" y="80804"/>
                      </a:lnTo>
                      <a:lnTo>
                        <a:pt x="116477" y="105290"/>
                      </a:lnTo>
                      <a:lnTo>
                        <a:pt x="20687" y="119166"/>
                      </a:lnTo>
                      <a:lnTo>
                        <a:pt x="29247" y="31016"/>
                      </a:lnTo>
                      <a:lnTo>
                        <a:pt x="46367" y="31016"/>
                      </a:lnTo>
                      <a:lnTo>
                        <a:pt x="2150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2DCDB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07" name=""/>
                <p:cNvSpPr/>
                <p:nvPr/>
              </p:nvSpPr>
              <p:spPr>
                <a:xfrm>
                  <a:off x="2699010" y="2149161"/>
                  <a:ext cx="63589" cy="56012"/>
                </a:xfrm>
                <a:custGeom>
                  <a:avLst/>
                  <a:gdLst/>
                  <a:ahLst/>
                  <a:cxnLst/>
                  <a:pathLst>
                    <a:path w="63589" h="56012">
                      <a:moveTo>
                        <a:pt x="63589" y="3367"/>
                      </a:moveTo>
                      <a:cubicBezTo>
                        <a:pt x="63589" y="3367"/>
                        <a:pt x="38214" y="-9284"/>
                        <a:pt x="19464" y="13569"/>
                      </a:cubicBezTo>
                      <a:cubicBezTo>
                        <a:pt x="6647" y="29190"/>
                        <a:pt x="0" y="56012"/>
                        <a:pt x="0" y="56012"/>
                      </a:cubicBezTo>
                      <a:cubicBezTo>
                        <a:pt x="0" y="56012"/>
                        <a:pt x="13886" y="30075"/>
                        <a:pt x="25986" y="18467"/>
                      </a:cubicBezTo>
                      <a:cubicBezTo>
                        <a:pt x="45551" y="0"/>
                        <a:pt x="63589" y="3367"/>
                        <a:pt x="63589" y="336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08" name=""/>
                <p:cNvSpPr/>
                <p:nvPr/>
              </p:nvSpPr>
              <p:spPr>
                <a:xfrm>
                  <a:off x="2932881" y="2142886"/>
                  <a:ext cx="63589" cy="56012"/>
                </a:xfrm>
                <a:custGeom>
                  <a:avLst/>
                  <a:gdLst/>
                  <a:ahLst/>
                  <a:cxnLst/>
                  <a:pathLst>
                    <a:path w="63589" h="56012">
                      <a:moveTo>
                        <a:pt x="63589" y="3367"/>
                      </a:moveTo>
                      <a:cubicBezTo>
                        <a:pt x="63589" y="3367"/>
                        <a:pt x="38214" y="-9284"/>
                        <a:pt x="19464" y="13569"/>
                      </a:cubicBezTo>
                      <a:cubicBezTo>
                        <a:pt x="6647" y="29190"/>
                        <a:pt x="0" y="56012"/>
                        <a:pt x="0" y="56012"/>
                      </a:cubicBezTo>
                      <a:cubicBezTo>
                        <a:pt x="0" y="56012"/>
                        <a:pt x="13886" y="30075"/>
                        <a:pt x="25986" y="18467"/>
                      </a:cubicBezTo>
                      <a:cubicBezTo>
                        <a:pt x="45551" y="0"/>
                        <a:pt x="63589" y="3367"/>
                        <a:pt x="63589" y="336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09" name=""/>
                <p:cNvSpPr/>
                <p:nvPr/>
              </p:nvSpPr>
              <p:spPr>
                <a:xfrm>
                  <a:off x="2691826" y="1872161"/>
                  <a:ext cx="137571" cy="208131"/>
                </a:xfrm>
                <a:custGeom>
                  <a:avLst/>
                  <a:gdLst/>
                  <a:ahLst/>
                  <a:cxnLst/>
                  <a:pathLst>
                    <a:path w="137571" h="208131">
                      <a:moveTo>
                        <a:pt x="137571" y="0"/>
                      </a:moveTo>
                      <a:cubicBezTo>
                        <a:pt x="137571" y="0"/>
                        <a:pt x="71254" y="5815"/>
                        <a:pt x="26648" y="70193"/>
                      </a:cubicBezTo>
                      <a:cubicBezTo>
                        <a:pt x="-17375" y="132633"/>
                        <a:pt x="6267" y="208131"/>
                        <a:pt x="6267" y="208131"/>
                      </a:cubicBezTo>
                      <a:cubicBezTo>
                        <a:pt x="6267" y="208131"/>
                        <a:pt x="-15540" y="153446"/>
                        <a:pt x="29094" y="82436"/>
                      </a:cubicBezTo>
                      <a:cubicBezTo>
                        <a:pt x="71604" y="17089"/>
                        <a:pt x="121165" y="6275"/>
                        <a:pt x="13757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10" name=""/>
                <p:cNvSpPr/>
                <p:nvPr/>
              </p:nvSpPr>
              <p:spPr>
                <a:xfrm>
                  <a:off x="2768637" y="2100800"/>
                  <a:ext cx="175327" cy="68561"/>
                </a:xfrm>
                <a:custGeom>
                  <a:avLst/>
                  <a:gdLst/>
                  <a:ahLst/>
                  <a:cxnLst/>
                  <a:pathLst>
                    <a:path w="175327" h="68561">
                      <a:moveTo>
                        <a:pt x="0" y="31832"/>
                      </a:moveTo>
                      <a:cubicBezTo>
                        <a:pt x="0" y="14724"/>
                        <a:pt x="43500" y="0"/>
                        <a:pt x="87663" y="0"/>
                      </a:cubicBezTo>
                      <a:cubicBezTo>
                        <a:pt x="130783" y="0"/>
                        <a:pt x="175327" y="13601"/>
                        <a:pt x="175327" y="30608"/>
                      </a:cubicBezTo>
                      <a:cubicBezTo>
                        <a:pt x="175327" y="47410"/>
                        <a:pt x="130783" y="68561"/>
                        <a:pt x="87663" y="68561"/>
                      </a:cubicBezTo>
                      <a:cubicBezTo>
                        <a:pt x="43500" y="68561"/>
                        <a:pt x="0" y="48532"/>
                        <a:pt x="0" y="31832"/>
                      </a:cubicBezTo>
                      <a:close/>
                    </a:path>
                  </a:pathLst>
                </a:custGeom>
                <a:gradFill>
                  <a:gsLst>
                    <a:gs pos="4000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sp>
            <p:nvSpPr>
              <p:cNvPr id="1311" name=""/>
              <p:cNvSpPr/>
              <p:nvPr/>
            </p:nvSpPr>
            <p:spPr>
              <a:xfrm>
                <a:off x="2663738" y="1831835"/>
                <a:ext cx="103118" cy="86790"/>
              </a:xfrm>
              <a:custGeom>
                <a:avLst/>
                <a:gdLst/>
                <a:ahLst/>
                <a:cxnLst/>
                <a:pathLst>
                  <a:path w="103118" h="86790">
                    <a:moveTo>
                      <a:pt x="3965" y="86790"/>
                    </a:moveTo>
                    <a:cubicBezTo>
                      <a:pt x="3965" y="86790"/>
                      <a:pt x="-7496" y="60692"/>
                      <a:pt x="29780" y="28323"/>
                    </a:cubicBezTo>
                    <a:cubicBezTo>
                      <a:pt x="67057" y="-4046"/>
                      <a:pt x="103118" y="8208"/>
                      <a:pt x="103118" y="8208"/>
                    </a:cubicBezTo>
                    <a:cubicBezTo>
                      <a:pt x="103118" y="8208"/>
                      <a:pt x="63928" y="-14716"/>
                      <a:pt x="24918" y="15375"/>
                    </a:cubicBezTo>
                    <a:cubicBezTo>
                      <a:pt x="-13747" y="45201"/>
                      <a:pt x="3965" y="86790"/>
                      <a:pt x="3965" y="8679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7E5F"/>
                  </a:gs>
                  <a:gs pos="50000">
                    <a:srgbClr val="EC1C24"/>
                  </a:gs>
                  <a:gs pos="100000">
                    <a:srgbClr val="CF232A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1312" name=""/>
              <p:cNvSpPr/>
              <p:nvPr/>
            </p:nvSpPr>
            <p:spPr>
              <a:xfrm>
                <a:off x="2628791" y="1794778"/>
                <a:ext cx="150119" cy="113495"/>
              </a:xfrm>
              <a:custGeom>
                <a:avLst/>
                <a:gdLst/>
                <a:ahLst/>
                <a:cxnLst/>
                <a:pathLst>
                  <a:path w="150119" h="113495">
                    <a:moveTo>
                      <a:pt x="0" y="113495"/>
                    </a:moveTo>
                    <a:cubicBezTo>
                      <a:pt x="0" y="113495"/>
                      <a:pt x="4236" y="74139"/>
                      <a:pt x="48653" y="35569"/>
                    </a:cubicBezTo>
                    <a:cubicBezTo>
                      <a:pt x="93070" y="-3000"/>
                      <a:pt x="150119" y="6577"/>
                      <a:pt x="150119" y="6577"/>
                    </a:cubicBezTo>
                    <a:cubicBezTo>
                      <a:pt x="150119" y="6577"/>
                      <a:pt x="89341" y="-15714"/>
                      <a:pt x="42860" y="20141"/>
                    </a:cubicBezTo>
                    <a:cubicBezTo>
                      <a:pt x="-3212" y="56747"/>
                      <a:pt x="0" y="113495"/>
                      <a:pt x="0" y="1134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7E5F"/>
                  </a:gs>
                  <a:gs pos="50000">
                    <a:srgbClr val="EC1C24"/>
                  </a:gs>
                  <a:gs pos="100000">
                    <a:srgbClr val="CF232A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1313" name=""/>
              <p:cNvSpPr/>
              <p:nvPr/>
            </p:nvSpPr>
            <p:spPr>
              <a:xfrm>
                <a:off x="2598453" y="1755221"/>
                <a:ext cx="166529" cy="127251"/>
              </a:xfrm>
              <a:custGeom>
                <a:avLst/>
                <a:gdLst/>
                <a:ahLst/>
                <a:cxnLst/>
                <a:pathLst>
                  <a:path w="166529" h="127251">
                    <a:moveTo>
                      <a:pt x="0" y="127251"/>
                    </a:moveTo>
                    <a:cubicBezTo>
                      <a:pt x="0" y="127251"/>
                      <a:pt x="5003" y="77754"/>
                      <a:pt x="50646" y="38120"/>
                    </a:cubicBezTo>
                    <a:cubicBezTo>
                      <a:pt x="96290" y="-1515"/>
                      <a:pt x="166529" y="5133"/>
                      <a:pt x="166529" y="5133"/>
                    </a:cubicBezTo>
                    <a:cubicBezTo>
                      <a:pt x="166529" y="5133"/>
                      <a:pt x="92458" y="-14580"/>
                      <a:pt x="44692" y="22266"/>
                    </a:cubicBezTo>
                    <a:cubicBezTo>
                      <a:pt x="-2652" y="58786"/>
                      <a:pt x="0" y="127251"/>
                      <a:pt x="0" y="12725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7E5F"/>
                  </a:gs>
                  <a:gs pos="50000">
                    <a:srgbClr val="EC1C24"/>
                  </a:gs>
                  <a:gs pos="100000">
                    <a:srgbClr val="CF232A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1314" name=""/>
              <p:cNvSpPr/>
              <p:nvPr/>
            </p:nvSpPr>
            <p:spPr>
              <a:xfrm flipH="true">
                <a:off x="2945541" y="1830824"/>
                <a:ext cx="103118" cy="86790"/>
              </a:xfrm>
              <a:custGeom>
                <a:avLst/>
                <a:gdLst/>
                <a:ahLst/>
                <a:cxnLst/>
                <a:pathLst>
                  <a:path w="103118" h="86790">
                    <a:moveTo>
                      <a:pt x="3965" y="86790"/>
                    </a:moveTo>
                    <a:cubicBezTo>
                      <a:pt x="3965" y="86790"/>
                      <a:pt x="-7496" y="60692"/>
                      <a:pt x="29780" y="28323"/>
                    </a:cubicBezTo>
                    <a:cubicBezTo>
                      <a:pt x="67057" y="-4046"/>
                      <a:pt x="103118" y="8208"/>
                      <a:pt x="103118" y="8208"/>
                    </a:cubicBezTo>
                    <a:cubicBezTo>
                      <a:pt x="103118" y="8208"/>
                      <a:pt x="63928" y="-14716"/>
                      <a:pt x="24918" y="15375"/>
                    </a:cubicBezTo>
                    <a:cubicBezTo>
                      <a:pt x="-13747" y="45201"/>
                      <a:pt x="3965" y="86790"/>
                      <a:pt x="3965" y="8679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7E5F"/>
                  </a:gs>
                  <a:gs pos="50000">
                    <a:srgbClr val="EC1C24"/>
                  </a:gs>
                  <a:gs pos="100000">
                    <a:srgbClr val="CF232A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1315" name=""/>
              <p:cNvSpPr/>
              <p:nvPr/>
            </p:nvSpPr>
            <p:spPr>
              <a:xfrm flipH="true">
                <a:off x="2933487" y="1793766"/>
                <a:ext cx="150119" cy="113495"/>
              </a:xfrm>
              <a:custGeom>
                <a:avLst/>
                <a:gdLst/>
                <a:ahLst/>
                <a:cxnLst/>
                <a:pathLst>
                  <a:path w="150119" h="113495">
                    <a:moveTo>
                      <a:pt x="0" y="113495"/>
                    </a:moveTo>
                    <a:cubicBezTo>
                      <a:pt x="0" y="113495"/>
                      <a:pt x="4236" y="74139"/>
                      <a:pt x="48653" y="35569"/>
                    </a:cubicBezTo>
                    <a:cubicBezTo>
                      <a:pt x="93070" y="-3000"/>
                      <a:pt x="150119" y="6577"/>
                      <a:pt x="150119" y="6577"/>
                    </a:cubicBezTo>
                    <a:cubicBezTo>
                      <a:pt x="150119" y="6577"/>
                      <a:pt x="89341" y="-15714"/>
                      <a:pt x="42860" y="20141"/>
                    </a:cubicBezTo>
                    <a:cubicBezTo>
                      <a:pt x="-3212" y="56747"/>
                      <a:pt x="0" y="113495"/>
                      <a:pt x="0" y="1134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7E5F"/>
                  </a:gs>
                  <a:gs pos="50000">
                    <a:srgbClr val="EC1C24"/>
                  </a:gs>
                  <a:gs pos="100000">
                    <a:srgbClr val="CF232A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1316" name=""/>
              <p:cNvSpPr/>
              <p:nvPr/>
            </p:nvSpPr>
            <p:spPr>
              <a:xfrm flipH="true">
                <a:off x="2947416" y="1754209"/>
                <a:ext cx="166529" cy="127251"/>
              </a:xfrm>
              <a:custGeom>
                <a:avLst/>
                <a:gdLst/>
                <a:ahLst/>
                <a:cxnLst/>
                <a:pathLst>
                  <a:path w="166529" h="127251">
                    <a:moveTo>
                      <a:pt x="0" y="127251"/>
                    </a:moveTo>
                    <a:cubicBezTo>
                      <a:pt x="0" y="127251"/>
                      <a:pt x="5003" y="77754"/>
                      <a:pt x="50646" y="38120"/>
                    </a:cubicBezTo>
                    <a:cubicBezTo>
                      <a:pt x="96290" y="-1515"/>
                      <a:pt x="166529" y="5133"/>
                      <a:pt x="166529" y="5133"/>
                    </a:cubicBezTo>
                    <a:cubicBezTo>
                      <a:pt x="166529" y="5133"/>
                      <a:pt x="92458" y="-14580"/>
                      <a:pt x="44692" y="22266"/>
                    </a:cubicBezTo>
                    <a:cubicBezTo>
                      <a:pt x="-2652" y="58786"/>
                      <a:pt x="0" y="127251"/>
                      <a:pt x="0" y="12725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7E5F"/>
                  </a:gs>
                  <a:gs pos="50000">
                    <a:srgbClr val="EC1C24"/>
                  </a:gs>
                  <a:gs pos="100000">
                    <a:srgbClr val="CF232A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1317" name="Ideal"/>
            <p:cNvGrpSpPr/>
            <p:nvPr/>
          </p:nvGrpSpPr>
          <p:grpSpPr>
            <a:xfrm>
              <a:off x="6147100" y="1754152"/>
              <a:ext cx="456000" cy="457639"/>
              <a:chOff x="6147100" y="1754152"/>
              <a:chExt cx="456000" cy="457639"/>
            </a:xfrm>
          </p:grpSpPr>
          <p:sp>
            <p:nvSpPr>
              <p:cNvPr id="1318" name=""/>
              <p:cNvSpPr/>
              <p:nvPr/>
            </p:nvSpPr>
            <p:spPr>
              <a:xfrm>
                <a:off x="6358736" y="2019027"/>
                <a:ext cx="184485" cy="184303"/>
              </a:xfrm>
              <a:custGeom>
                <a:avLst/>
                <a:gdLst/>
                <a:ahLst/>
                <a:cxnLst/>
                <a:pathLst>
                  <a:path w="184485" h="184303">
                    <a:moveTo>
                      <a:pt x="0" y="87030"/>
                    </a:moveTo>
                    <a:cubicBezTo>
                      <a:pt x="0" y="87030"/>
                      <a:pt x="64882" y="170047"/>
                      <a:pt x="71028" y="176193"/>
                    </a:cubicBezTo>
                    <a:cubicBezTo>
                      <a:pt x="77175" y="184303"/>
                      <a:pt x="92243" y="191157"/>
                      <a:pt x="121567" y="173462"/>
                    </a:cubicBezTo>
                    <a:cubicBezTo>
                      <a:pt x="140690" y="162535"/>
                      <a:pt x="148886" y="158437"/>
                      <a:pt x="163911" y="139316"/>
                    </a:cubicBezTo>
                    <a:cubicBezTo>
                      <a:pt x="175249" y="124887"/>
                      <a:pt x="193959" y="109267"/>
                      <a:pt x="178937" y="86048"/>
                    </a:cubicBezTo>
                    <a:cubicBezTo>
                      <a:pt x="163911" y="62829"/>
                      <a:pt x="116104" y="0"/>
                      <a:pt x="116104" y="0"/>
                    </a:cubicBezTo>
                    <a:lnTo>
                      <a:pt x="0" y="87030"/>
                    </a:lnTo>
                    <a:close/>
                  </a:path>
                </a:pathLst>
              </a:custGeom>
              <a:gradFill>
                <a:gsLst>
                  <a:gs pos="0">
                    <a:srgbClr val="3F7BCF"/>
                  </a:gs>
                  <a:gs pos="100000">
                    <a:srgbClr val="D9EECA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319" name=""/>
              <p:cNvSpPr/>
              <p:nvPr/>
            </p:nvSpPr>
            <p:spPr>
              <a:xfrm>
                <a:off x="6331247" y="1987314"/>
                <a:ext cx="205060" cy="195401"/>
              </a:xfrm>
              <a:custGeom>
                <a:avLst/>
                <a:gdLst/>
                <a:ahLst/>
                <a:cxnLst/>
                <a:pathLst>
                  <a:path w="205060" h="195401">
                    <a:moveTo>
                      <a:pt x="0" y="102438"/>
                    </a:moveTo>
                    <a:cubicBezTo>
                      <a:pt x="0" y="102438"/>
                      <a:pt x="64882" y="183706"/>
                      <a:pt x="71028" y="189852"/>
                    </a:cubicBezTo>
                    <a:cubicBezTo>
                      <a:pt x="77175" y="195401"/>
                      <a:pt x="88793" y="200098"/>
                      <a:pt x="121567" y="187120"/>
                    </a:cubicBezTo>
                    <a:cubicBezTo>
                      <a:pt x="144959" y="177858"/>
                      <a:pt x="164082" y="164200"/>
                      <a:pt x="184400" y="139316"/>
                    </a:cubicBezTo>
                    <a:cubicBezTo>
                      <a:pt x="196006" y="125101"/>
                      <a:pt x="214450" y="109267"/>
                      <a:pt x="199426" y="86048"/>
                    </a:cubicBezTo>
                    <a:cubicBezTo>
                      <a:pt x="184400" y="62829"/>
                      <a:pt x="136593" y="0"/>
                      <a:pt x="136593" y="0"/>
                    </a:cubicBezTo>
                    <a:lnTo>
                      <a:pt x="0" y="102438"/>
                    </a:lnTo>
                    <a:close/>
                  </a:path>
                </a:pathLst>
              </a:custGeom>
              <a:gradFill>
                <a:gsLst>
                  <a:gs pos="0">
                    <a:srgbClr val="3F7BCF"/>
                  </a:gs>
                  <a:gs pos="100000">
                    <a:srgbClr val="D9EECA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320" name=""/>
              <p:cNvSpPr/>
              <p:nvPr/>
            </p:nvSpPr>
            <p:spPr>
              <a:xfrm>
                <a:off x="6301507" y="1956241"/>
                <a:ext cx="228000" cy="208205"/>
              </a:xfrm>
              <a:custGeom>
                <a:avLst/>
                <a:gdLst/>
                <a:ahLst/>
                <a:cxnLst/>
                <a:pathLst>
                  <a:path w="228000" h="208205">
                    <a:moveTo>
                      <a:pt x="0" y="116054"/>
                    </a:moveTo>
                    <a:cubicBezTo>
                      <a:pt x="0" y="116054"/>
                      <a:pt x="64035" y="197321"/>
                      <a:pt x="70102" y="203467"/>
                    </a:cubicBezTo>
                    <a:cubicBezTo>
                      <a:pt x="76169" y="208205"/>
                      <a:pt x="86977" y="211882"/>
                      <a:pt x="119983" y="200736"/>
                    </a:cubicBezTo>
                    <a:cubicBezTo>
                      <a:pt x="156381" y="188444"/>
                      <a:pt x="176603" y="176151"/>
                      <a:pt x="207610" y="139273"/>
                    </a:cubicBezTo>
                    <a:cubicBezTo>
                      <a:pt x="219355" y="125304"/>
                      <a:pt x="237268" y="109225"/>
                      <a:pt x="222439" y="86005"/>
                    </a:cubicBezTo>
                    <a:cubicBezTo>
                      <a:pt x="207610" y="62786"/>
                      <a:pt x="160425" y="0"/>
                      <a:pt x="160426" y="0"/>
                    </a:cubicBezTo>
                    <a:lnTo>
                      <a:pt x="0" y="116054"/>
                    </a:lnTo>
                    <a:close/>
                  </a:path>
                </a:pathLst>
              </a:custGeom>
              <a:gradFill>
                <a:gsLst>
                  <a:gs pos="0">
                    <a:srgbClr val="3F7BCF"/>
                  </a:gs>
                  <a:gs pos="100000">
                    <a:srgbClr val="D9EECA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321" name=""/>
              <p:cNvSpPr/>
              <p:nvPr/>
            </p:nvSpPr>
            <p:spPr>
              <a:xfrm>
                <a:off x="6212581" y="1830680"/>
                <a:ext cx="304602" cy="304582"/>
              </a:xfrm>
              <a:custGeom>
                <a:avLst/>
                <a:gdLst/>
                <a:ahLst/>
                <a:cxnLst/>
                <a:pathLst>
                  <a:path w="304602" h="304582">
                    <a:moveTo>
                      <a:pt x="0" y="152291"/>
                    </a:moveTo>
                    <a:cubicBezTo>
                      <a:pt x="0" y="68183"/>
                      <a:pt x="68188" y="0"/>
                      <a:pt x="152301" y="0"/>
                    </a:cubicBezTo>
                    <a:cubicBezTo>
                      <a:pt x="236415" y="0"/>
                      <a:pt x="304602" y="68183"/>
                      <a:pt x="304602" y="152291"/>
                    </a:cubicBezTo>
                    <a:cubicBezTo>
                      <a:pt x="304602" y="236400"/>
                      <a:pt x="236415" y="304582"/>
                      <a:pt x="152301" y="304582"/>
                    </a:cubicBezTo>
                    <a:cubicBezTo>
                      <a:pt x="68188" y="304582"/>
                      <a:pt x="0" y="236400"/>
                      <a:pt x="0" y="15229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3333"/>
                  </a:gs>
                  <a:gs pos="70093">
                    <a:srgbClr val="FF3333"/>
                  </a:gs>
                  <a:gs pos="0">
                    <a:srgbClr val="FFFF00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322" name=""/>
              <p:cNvSpPr/>
              <p:nvPr/>
            </p:nvSpPr>
            <p:spPr>
              <a:xfrm>
                <a:off x="6220093" y="1838533"/>
                <a:ext cx="288893" cy="288875"/>
              </a:xfrm>
              <a:custGeom>
                <a:avLst/>
                <a:gdLst/>
                <a:ahLst/>
                <a:cxnLst/>
                <a:pathLst>
                  <a:path w="288893" h="288875">
                    <a:moveTo>
                      <a:pt x="0" y="144438"/>
                    </a:moveTo>
                    <a:cubicBezTo>
                      <a:pt x="0" y="64667"/>
                      <a:pt x="64671" y="0"/>
                      <a:pt x="144447" y="0"/>
                    </a:cubicBezTo>
                    <a:cubicBezTo>
                      <a:pt x="224223" y="0"/>
                      <a:pt x="288893" y="64667"/>
                      <a:pt x="288893" y="144438"/>
                    </a:cubicBezTo>
                    <a:cubicBezTo>
                      <a:pt x="288893" y="224208"/>
                      <a:pt x="224223" y="288875"/>
                      <a:pt x="144447" y="288875"/>
                    </a:cubicBezTo>
                    <a:cubicBezTo>
                      <a:pt x="64671" y="288875"/>
                      <a:pt x="0" y="224208"/>
                      <a:pt x="0" y="144438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8000"/>
                  </a:gs>
                  <a:gs pos="70060">
                    <a:srgbClr val="FF8000"/>
                  </a:gs>
                  <a:gs pos="0">
                    <a:srgbClr val="FFFF00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323" name=""/>
              <p:cNvSpPr/>
              <p:nvPr/>
            </p:nvSpPr>
            <p:spPr>
              <a:xfrm>
                <a:off x="6278146" y="1851029"/>
                <a:ext cx="168009" cy="122925"/>
              </a:xfrm>
              <a:custGeom>
                <a:avLst/>
                <a:gdLst/>
                <a:ahLst/>
                <a:cxnLst/>
                <a:pathLst>
                  <a:path w="168009" h="122925">
                    <a:moveTo>
                      <a:pt x="0" y="61463"/>
                    </a:moveTo>
                    <a:cubicBezTo>
                      <a:pt x="0" y="27518"/>
                      <a:pt x="37610" y="0"/>
                      <a:pt x="84004" y="0"/>
                    </a:cubicBezTo>
                    <a:cubicBezTo>
                      <a:pt x="130399" y="0"/>
                      <a:pt x="168009" y="27518"/>
                      <a:pt x="168009" y="61463"/>
                    </a:cubicBezTo>
                    <a:cubicBezTo>
                      <a:pt x="168009" y="95407"/>
                      <a:pt x="130399" y="122925"/>
                      <a:pt x="84004" y="122925"/>
                    </a:cubicBezTo>
                    <a:cubicBezTo>
                      <a:pt x="37610" y="122925"/>
                      <a:pt x="0" y="95407"/>
                      <a:pt x="0" y="6146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>
                      <a:alpha val="0"/>
                    </a:srgbClr>
                  </a:gs>
                  <a:gs pos="100000">
                    <a:srgbClr val="FFFFE0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324" name=""/>
              <p:cNvSpPr/>
              <p:nvPr/>
            </p:nvSpPr>
            <p:spPr>
              <a:xfrm>
                <a:off x="6316392" y="1852395"/>
                <a:ext cx="90151" cy="54633"/>
              </a:xfrm>
              <a:custGeom>
                <a:avLst/>
                <a:gdLst/>
                <a:ahLst/>
                <a:cxnLst/>
                <a:pathLst>
                  <a:path w="90151" h="54633">
                    <a:moveTo>
                      <a:pt x="0" y="27317"/>
                    </a:moveTo>
                    <a:cubicBezTo>
                      <a:pt x="0" y="12230"/>
                      <a:pt x="20181" y="0"/>
                      <a:pt x="45076" y="0"/>
                    </a:cubicBezTo>
                    <a:cubicBezTo>
                      <a:pt x="69970" y="0"/>
                      <a:pt x="90151" y="12230"/>
                      <a:pt x="90151" y="27317"/>
                    </a:cubicBezTo>
                    <a:cubicBezTo>
                      <a:pt x="90151" y="42403"/>
                      <a:pt x="69970" y="54633"/>
                      <a:pt x="45076" y="54633"/>
                    </a:cubicBezTo>
                    <a:cubicBezTo>
                      <a:pt x="20181" y="54633"/>
                      <a:pt x="0" y="42403"/>
                      <a:pt x="0" y="27317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325" name=""/>
              <p:cNvSpPr/>
              <p:nvPr/>
            </p:nvSpPr>
            <p:spPr>
              <a:xfrm>
                <a:off x="6283610" y="1995808"/>
                <a:ext cx="168009" cy="125657"/>
              </a:xfrm>
              <a:custGeom>
                <a:avLst/>
                <a:gdLst/>
                <a:ahLst/>
                <a:cxnLst/>
                <a:pathLst>
                  <a:path w="168009" h="125657">
                    <a:moveTo>
                      <a:pt x="0" y="62829"/>
                    </a:moveTo>
                    <a:cubicBezTo>
                      <a:pt x="0" y="28129"/>
                      <a:pt x="37610" y="0"/>
                      <a:pt x="84004" y="0"/>
                    </a:cubicBezTo>
                    <a:cubicBezTo>
                      <a:pt x="130399" y="0"/>
                      <a:pt x="168009" y="28129"/>
                      <a:pt x="168009" y="62829"/>
                    </a:cubicBezTo>
                    <a:cubicBezTo>
                      <a:pt x="168009" y="97528"/>
                      <a:pt x="130399" y="125657"/>
                      <a:pt x="84004" y="125657"/>
                    </a:cubicBezTo>
                    <a:cubicBezTo>
                      <a:pt x="37610" y="125657"/>
                      <a:pt x="0" y="97528"/>
                      <a:pt x="0" y="6282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>
                      <a:alpha val="0"/>
                    </a:srgbClr>
                  </a:gs>
                  <a:gs pos="100000">
                    <a:srgbClr val="FFFF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326" name=""/>
              <p:cNvSpPr/>
              <p:nvPr/>
            </p:nvSpPr>
            <p:spPr>
              <a:xfrm>
                <a:off x="6381274" y="2080490"/>
                <a:ext cx="139325" cy="83317"/>
              </a:xfrm>
              <a:custGeom>
                <a:avLst/>
                <a:gdLst/>
                <a:ahLst/>
                <a:cxnLst/>
                <a:pathLst>
                  <a:path w="139325" h="83317">
                    <a:moveTo>
                      <a:pt x="0" y="83317"/>
                    </a:moveTo>
                    <a:cubicBezTo>
                      <a:pt x="0" y="83317"/>
                      <a:pt x="38987" y="83317"/>
                      <a:pt x="74443" y="61463"/>
                    </a:cubicBezTo>
                    <a:cubicBezTo>
                      <a:pt x="117470" y="34829"/>
                      <a:pt x="139325" y="0"/>
                      <a:pt x="139325" y="0"/>
                    </a:cubicBezTo>
                    <a:cubicBezTo>
                      <a:pt x="139325" y="0"/>
                      <a:pt x="101762" y="39951"/>
                      <a:pt x="69662" y="58390"/>
                    </a:cubicBezTo>
                    <a:cubicBezTo>
                      <a:pt x="43667" y="73398"/>
                      <a:pt x="0" y="83317"/>
                      <a:pt x="0" y="83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1327" name=""/>
              <p:cNvSpPr/>
              <p:nvPr/>
            </p:nvSpPr>
            <p:spPr>
              <a:xfrm>
                <a:off x="6420885" y="2116685"/>
                <a:ext cx="101762" cy="66499"/>
              </a:xfrm>
              <a:custGeom>
                <a:avLst/>
                <a:gdLst/>
                <a:ahLst/>
                <a:cxnLst/>
                <a:pathLst>
                  <a:path w="101762" h="66499">
                    <a:moveTo>
                      <a:pt x="0" y="66499"/>
                    </a:moveTo>
                    <a:cubicBezTo>
                      <a:pt x="0" y="66499"/>
                      <a:pt x="34831" y="65560"/>
                      <a:pt x="60101" y="45756"/>
                    </a:cubicBezTo>
                    <a:cubicBezTo>
                      <a:pt x="85371" y="25951"/>
                      <a:pt x="101762" y="0"/>
                      <a:pt x="101762" y="0"/>
                    </a:cubicBezTo>
                    <a:cubicBezTo>
                      <a:pt x="101762" y="0"/>
                      <a:pt x="69539" y="33250"/>
                      <a:pt x="52588" y="45756"/>
                    </a:cubicBezTo>
                    <a:cubicBezTo>
                      <a:pt x="34148" y="59414"/>
                      <a:pt x="-1366" y="67609"/>
                      <a:pt x="0" y="664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1328" name=""/>
              <p:cNvSpPr/>
              <p:nvPr/>
            </p:nvSpPr>
            <p:spPr>
              <a:xfrm>
                <a:off x="6147100" y="1754152"/>
                <a:ext cx="184233" cy="187708"/>
              </a:xfrm>
              <a:custGeom>
                <a:avLst/>
                <a:gdLst/>
                <a:ahLst/>
                <a:cxnLst/>
                <a:pathLst>
                  <a:path w="184233" h="187708">
                    <a:moveTo>
                      <a:pt x="95895" y="0"/>
                    </a:moveTo>
                    <a:lnTo>
                      <a:pt x="88339" y="83684"/>
                    </a:lnTo>
                    <a:lnTo>
                      <a:pt x="37195" y="62763"/>
                    </a:lnTo>
                    <a:lnTo>
                      <a:pt x="83271" y="90358"/>
                    </a:lnTo>
                    <a:lnTo>
                      <a:pt x="0" y="102861"/>
                    </a:lnTo>
                    <a:lnTo>
                      <a:pt x="84172" y="100537"/>
                    </a:lnTo>
                    <a:lnTo>
                      <a:pt x="37195" y="131337"/>
                    </a:lnTo>
                    <a:lnTo>
                      <a:pt x="89131" y="105186"/>
                    </a:lnTo>
                    <a:lnTo>
                      <a:pt x="92117" y="187708"/>
                    </a:lnTo>
                    <a:lnTo>
                      <a:pt x="99963" y="102861"/>
                    </a:lnTo>
                    <a:lnTo>
                      <a:pt x="145875" y="135987"/>
                    </a:lnTo>
                    <a:lnTo>
                      <a:pt x="105193" y="100537"/>
                    </a:lnTo>
                    <a:lnTo>
                      <a:pt x="184233" y="104896"/>
                    </a:lnTo>
                    <a:lnTo>
                      <a:pt x="105193" y="93854"/>
                    </a:lnTo>
                    <a:lnTo>
                      <a:pt x="163892" y="62763"/>
                    </a:lnTo>
                    <a:lnTo>
                      <a:pt x="99963" y="83684"/>
                    </a:lnTo>
                    <a:lnTo>
                      <a:pt x="95895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FFFFFF"/>
                  </a:gs>
                  <a:gs pos="70352">
                    <a:srgbClr val="FFFFFF"/>
                  </a:gs>
                  <a:gs pos="0">
                    <a:srgbClr val="FF6000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329" name=""/>
              <p:cNvSpPr/>
              <p:nvPr/>
            </p:nvSpPr>
            <p:spPr>
              <a:xfrm>
                <a:off x="6231294" y="1839714"/>
                <a:ext cx="17113" cy="17535"/>
              </a:xfrm>
              <a:custGeom>
                <a:avLst/>
                <a:gdLst/>
                <a:ahLst/>
                <a:cxnLst/>
                <a:pathLst>
                  <a:path w="17113" h="17535">
                    <a:moveTo>
                      <a:pt x="0" y="8767"/>
                    </a:moveTo>
                    <a:cubicBezTo>
                      <a:pt x="0" y="3885"/>
                      <a:pt x="3813" y="0"/>
                      <a:pt x="8557" y="0"/>
                    </a:cubicBezTo>
                    <a:cubicBezTo>
                      <a:pt x="13272" y="0"/>
                      <a:pt x="17113" y="3885"/>
                      <a:pt x="17113" y="8767"/>
                    </a:cubicBezTo>
                    <a:cubicBezTo>
                      <a:pt x="17113" y="13593"/>
                      <a:pt x="13272" y="17535"/>
                      <a:pt x="8557" y="17535"/>
                    </a:cubicBezTo>
                    <a:cubicBezTo>
                      <a:pt x="3813" y="17535"/>
                      <a:pt x="0" y="13593"/>
                      <a:pt x="0" y="876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>
                      <a:alpha val="0"/>
                    </a:srgbClr>
                  </a:gs>
                  <a:gs pos="100000">
                    <a:srgbClr val="FFFFE0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330" name=""/>
              <p:cNvSpPr/>
              <p:nvPr/>
            </p:nvSpPr>
            <p:spPr>
              <a:xfrm>
                <a:off x="6454214" y="1765074"/>
                <a:ext cx="148886" cy="151694"/>
              </a:xfrm>
              <a:custGeom>
                <a:avLst/>
                <a:gdLst/>
                <a:ahLst/>
                <a:cxnLst/>
                <a:pathLst>
                  <a:path w="148886" h="151694">
                    <a:moveTo>
                      <a:pt x="77496" y="0"/>
                    </a:moveTo>
                    <a:lnTo>
                      <a:pt x="71390" y="67629"/>
                    </a:lnTo>
                    <a:lnTo>
                      <a:pt x="30059" y="50721"/>
                    </a:lnTo>
                    <a:lnTo>
                      <a:pt x="67295" y="73022"/>
                    </a:lnTo>
                    <a:lnTo>
                      <a:pt x="0" y="83127"/>
                    </a:lnTo>
                    <a:lnTo>
                      <a:pt x="68023" y="81248"/>
                    </a:lnTo>
                    <a:lnTo>
                      <a:pt x="30059" y="106139"/>
                    </a:lnTo>
                    <a:lnTo>
                      <a:pt x="72030" y="85005"/>
                    </a:lnTo>
                    <a:lnTo>
                      <a:pt x="74443" y="151694"/>
                    </a:lnTo>
                    <a:lnTo>
                      <a:pt x="80783" y="83127"/>
                    </a:lnTo>
                    <a:lnTo>
                      <a:pt x="117888" y="109896"/>
                    </a:lnTo>
                    <a:lnTo>
                      <a:pt x="85011" y="81248"/>
                    </a:lnTo>
                    <a:lnTo>
                      <a:pt x="148886" y="84770"/>
                    </a:lnTo>
                    <a:lnTo>
                      <a:pt x="85011" y="75847"/>
                    </a:lnTo>
                    <a:lnTo>
                      <a:pt x="132447" y="50721"/>
                    </a:lnTo>
                    <a:lnTo>
                      <a:pt x="80783" y="67629"/>
                    </a:lnTo>
                    <a:lnTo>
                      <a:pt x="77496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FFFFFF"/>
                  </a:gs>
                  <a:gs pos="70115">
                    <a:srgbClr val="FFFFFF"/>
                  </a:gs>
                  <a:gs pos="0">
                    <a:srgbClr val="FF6000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331" name=""/>
              <p:cNvSpPr/>
              <p:nvPr/>
            </p:nvSpPr>
            <p:spPr>
              <a:xfrm>
                <a:off x="6522255" y="1834222"/>
                <a:ext cx="13830" cy="14171"/>
              </a:xfrm>
              <a:custGeom>
                <a:avLst/>
                <a:gdLst/>
                <a:ahLst/>
                <a:cxnLst/>
                <a:pathLst>
                  <a:path w="13830" h="14171">
                    <a:moveTo>
                      <a:pt x="0" y="7085"/>
                    </a:moveTo>
                    <a:cubicBezTo>
                      <a:pt x="0" y="3140"/>
                      <a:pt x="3081" y="0"/>
                      <a:pt x="6915" y="0"/>
                    </a:cubicBezTo>
                    <a:cubicBezTo>
                      <a:pt x="10726" y="0"/>
                      <a:pt x="13830" y="3140"/>
                      <a:pt x="13830" y="7085"/>
                    </a:cubicBezTo>
                    <a:cubicBezTo>
                      <a:pt x="13830" y="10985"/>
                      <a:pt x="10726" y="14171"/>
                      <a:pt x="6915" y="14171"/>
                    </a:cubicBezTo>
                    <a:cubicBezTo>
                      <a:pt x="3081" y="14171"/>
                      <a:pt x="0" y="10985"/>
                      <a:pt x="0" y="708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>
                      <a:alpha val="0"/>
                    </a:srgbClr>
                  </a:gs>
                  <a:gs pos="100000">
                    <a:srgbClr val="FFFFE0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332" name=""/>
              <p:cNvSpPr/>
              <p:nvPr/>
            </p:nvSpPr>
            <p:spPr>
              <a:xfrm>
                <a:off x="6213810" y="2060096"/>
                <a:ext cx="148886" cy="151694"/>
              </a:xfrm>
              <a:custGeom>
                <a:avLst/>
                <a:gdLst/>
                <a:ahLst/>
                <a:cxnLst/>
                <a:pathLst>
                  <a:path w="148886" h="151694">
                    <a:moveTo>
                      <a:pt x="77496" y="0"/>
                    </a:moveTo>
                    <a:lnTo>
                      <a:pt x="71390" y="67629"/>
                    </a:lnTo>
                    <a:lnTo>
                      <a:pt x="30059" y="50721"/>
                    </a:lnTo>
                    <a:lnTo>
                      <a:pt x="67295" y="73022"/>
                    </a:lnTo>
                    <a:lnTo>
                      <a:pt x="0" y="83127"/>
                    </a:lnTo>
                    <a:lnTo>
                      <a:pt x="68023" y="81248"/>
                    </a:lnTo>
                    <a:lnTo>
                      <a:pt x="30059" y="106139"/>
                    </a:lnTo>
                    <a:lnTo>
                      <a:pt x="72030" y="85005"/>
                    </a:lnTo>
                    <a:lnTo>
                      <a:pt x="74443" y="151694"/>
                    </a:lnTo>
                    <a:lnTo>
                      <a:pt x="80783" y="83127"/>
                    </a:lnTo>
                    <a:lnTo>
                      <a:pt x="117888" y="109896"/>
                    </a:lnTo>
                    <a:lnTo>
                      <a:pt x="85011" y="81248"/>
                    </a:lnTo>
                    <a:lnTo>
                      <a:pt x="148886" y="84770"/>
                    </a:lnTo>
                    <a:lnTo>
                      <a:pt x="85011" y="75847"/>
                    </a:lnTo>
                    <a:lnTo>
                      <a:pt x="132447" y="50721"/>
                    </a:lnTo>
                    <a:lnTo>
                      <a:pt x="80783" y="67629"/>
                    </a:lnTo>
                    <a:lnTo>
                      <a:pt x="77496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FFE7A3"/>
                  </a:gs>
                  <a:gs pos="70115">
                    <a:srgbClr val="FFE7A3"/>
                  </a:gs>
                  <a:gs pos="35057">
                    <a:srgbClr val="FFCA05"/>
                  </a:gs>
                  <a:gs pos="0">
                    <a:srgbClr val="FAAC18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333" name=""/>
              <p:cNvSpPr/>
              <p:nvPr/>
            </p:nvSpPr>
            <p:spPr>
              <a:xfrm>
                <a:off x="6281851" y="2129243"/>
                <a:ext cx="13830" cy="14171"/>
              </a:xfrm>
              <a:custGeom>
                <a:avLst/>
                <a:gdLst/>
                <a:ahLst/>
                <a:cxnLst/>
                <a:pathLst>
                  <a:path w="13830" h="14171">
                    <a:moveTo>
                      <a:pt x="0" y="7085"/>
                    </a:moveTo>
                    <a:cubicBezTo>
                      <a:pt x="0" y="3140"/>
                      <a:pt x="3081" y="0"/>
                      <a:pt x="6915" y="0"/>
                    </a:cubicBezTo>
                    <a:cubicBezTo>
                      <a:pt x="10726" y="0"/>
                      <a:pt x="13830" y="3140"/>
                      <a:pt x="13830" y="7085"/>
                    </a:cubicBezTo>
                    <a:cubicBezTo>
                      <a:pt x="13830" y="10985"/>
                      <a:pt x="10726" y="14171"/>
                      <a:pt x="6915" y="14171"/>
                    </a:cubicBezTo>
                    <a:cubicBezTo>
                      <a:pt x="3081" y="14171"/>
                      <a:pt x="0" y="10985"/>
                      <a:pt x="0" y="708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>
                      <a:alpha val="0"/>
                    </a:srgbClr>
                  </a:gs>
                  <a:gs pos="100000">
                    <a:srgbClr val="FFFFE0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1334" name="Tell everyone"/>
            <p:cNvGrpSpPr/>
            <p:nvPr/>
          </p:nvGrpSpPr>
          <p:grpSpPr>
            <a:xfrm>
              <a:off x="6466300" y="4792250"/>
              <a:ext cx="456001" cy="456001"/>
              <a:chOff x="6466300" y="4792250"/>
              <a:chExt cx="456001" cy="456001"/>
            </a:xfrm>
          </p:grpSpPr>
          <p:sp>
            <p:nvSpPr>
              <p:cNvPr id="1335" name=""/>
              <p:cNvSpPr/>
              <p:nvPr/>
            </p:nvSpPr>
            <p:spPr>
              <a:xfrm>
                <a:off x="6466300" y="4792250"/>
                <a:ext cx="456001" cy="456001"/>
              </a:xfrm>
              <a:custGeom>
                <a:avLst/>
                <a:gdLst/>
                <a:ahLst/>
                <a:cxnLst/>
                <a:pathLst>
                  <a:path w="456001" h="456001">
                    <a:moveTo>
                      <a:pt x="0" y="228000"/>
                    </a:moveTo>
                    <a:cubicBezTo>
                      <a:pt x="0" y="102079"/>
                      <a:pt x="101974" y="0"/>
                      <a:pt x="228000" y="0"/>
                    </a:cubicBezTo>
                    <a:cubicBezTo>
                      <a:pt x="353816" y="0"/>
                      <a:pt x="456001" y="102079"/>
                      <a:pt x="456001" y="228000"/>
                    </a:cubicBezTo>
                    <a:cubicBezTo>
                      <a:pt x="456001" y="353921"/>
                      <a:pt x="353816" y="456001"/>
                      <a:pt x="228000" y="456001"/>
                    </a:cubicBezTo>
                    <a:cubicBezTo>
                      <a:pt x="101974" y="456001"/>
                      <a:pt x="0" y="353921"/>
                      <a:pt x="0" y="228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E0E0E0"/>
                  </a:gs>
                </a:gsLst>
                <a:lin ang="13200000" scaled="0"/>
              </a:gradFill>
              <a:ln w="7600" cap="flat">
                <a:noFill/>
                <a:bevel/>
              </a:ln>
            </p:spPr>
          </p:sp>
          <p:sp>
            <p:nvSpPr>
              <p:cNvPr id="1336" name=""/>
              <p:cNvSpPr/>
              <p:nvPr/>
            </p:nvSpPr>
            <p:spPr>
              <a:xfrm>
                <a:off x="6477278" y="4803227"/>
                <a:ext cx="434045" cy="434045"/>
              </a:xfrm>
              <a:custGeom>
                <a:avLst/>
                <a:gdLst/>
                <a:ahLst/>
                <a:cxnLst/>
                <a:pathLst>
                  <a:path w="434045" h="434045">
                    <a:moveTo>
                      <a:pt x="0" y="217023"/>
                    </a:moveTo>
                    <a:cubicBezTo>
                      <a:pt x="0" y="97164"/>
                      <a:pt x="97063" y="0"/>
                      <a:pt x="217023" y="0"/>
                    </a:cubicBezTo>
                    <a:cubicBezTo>
                      <a:pt x="336780" y="0"/>
                      <a:pt x="434045" y="97164"/>
                      <a:pt x="434045" y="217023"/>
                    </a:cubicBezTo>
                    <a:cubicBezTo>
                      <a:pt x="434045" y="336881"/>
                      <a:pt x="336780" y="434045"/>
                      <a:pt x="217023" y="434045"/>
                    </a:cubicBezTo>
                    <a:cubicBezTo>
                      <a:pt x="97063" y="434045"/>
                      <a:pt x="0" y="336881"/>
                      <a:pt x="0" y="2170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E0E0E0"/>
                  </a:gs>
                </a:gsLst>
                <a:lin ang="1800000" scaled="0"/>
              </a:gradFill>
              <a:ln w="7600" cap="flat">
                <a:noFill/>
                <a:bevel/>
              </a:ln>
            </p:spPr>
          </p:sp>
          <p:sp>
            <p:nvSpPr>
              <p:cNvPr id="1337" name=""/>
              <p:cNvSpPr/>
              <p:nvPr/>
            </p:nvSpPr>
            <p:spPr>
              <a:xfrm>
                <a:off x="6498389" y="4824339"/>
                <a:ext cx="391822" cy="391822"/>
              </a:xfrm>
              <a:custGeom>
                <a:avLst/>
                <a:gdLst/>
                <a:ahLst/>
                <a:cxnLst/>
                <a:pathLst>
                  <a:path w="391822" h="391822">
                    <a:moveTo>
                      <a:pt x="0" y="195911"/>
                    </a:moveTo>
                    <a:cubicBezTo>
                      <a:pt x="0" y="87712"/>
                      <a:pt x="87622" y="0"/>
                      <a:pt x="195911" y="0"/>
                    </a:cubicBezTo>
                    <a:cubicBezTo>
                      <a:pt x="304019" y="0"/>
                      <a:pt x="391822" y="87712"/>
                      <a:pt x="391822" y="195911"/>
                    </a:cubicBezTo>
                    <a:cubicBezTo>
                      <a:pt x="391822" y="304109"/>
                      <a:pt x="304019" y="391822"/>
                      <a:pt x="195911" y="391822"/>
                    </a:cubicBezTo>
                    <a:cubicBezTo>
                      <a:pt x="87622" y="391822"/>
                      <a:pt x="0" y="304109"/>
                      <a:pt x="0" y="19591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D8D1D"/>
                  </a:gs>
                  <a:gs pos="70229">
                    <a:srgbClr val="FD8D1D"/>
                  </a:gs>
                  <a:gs pos="0">
                    <a:srgbClr val="FFFFE0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338" name=""/>
              <p:cNvSpPr/>
              <p:nvPr/>
            </p:nvSpPr>
            <p:spPr>
              <a:xfrm>
                <a:off x="6709559" y="5029089"/>
                <a:ext cx="143435" cy="126918"/>
              </a:xfrm>
              <a:custGeom>
                <a:avLst/>
                <a:gdLst/>
                <a:ahLst/>
                <a:cxnLst/>
                <a:pathLst>
                  <a:path w="143435" h="126918">
                    <a:moveTo>
                      <a:pt x="24169" y="0"/>
                    </a:moveTo>
                    <a:lnTo>
                      <a:pt x="116503" y="0"/>
                    </a:lnTo>
                    <a:cubicBezTo>
                      <a:pt x="136361" y="-1460"/>
                      <a:pt x="143435" y="14933"/>
                      <a:pt x="143435" y="23692"/>
                    </a:cubicBezTo>
                    <a:lnTo>
                      <a:pt x="143435" y="104593"/>
                    </a:lnTo>
                    <a:cubicBezTo>
                      <a:pt x="143435" y="107214"/>
                      <a:pt x="140150" y="109399"/>
                      <a:pt x="137477" y="109399"/>
                    </a:cubicBezTo>
                    <a:lnTo>
                      <a:pt x="118489" y="109399"/>
                    </a:lnTo>
                    <a:lnTo>
                      <a:pt x="116503" y="126918"/>
                    </a:lnTo>
                    <a:lnTo>
                      <a:pt x="31119" y="126918"/>
                    </a:lnTo>
                    <a:lnTo>
                      <a:pt x="29134" y="109399"/>
                    </a:lnTo>
                    <a:lnTo>
                      <a:pt x="6174" y="109399"/>
                    </a:lnTo>
                    <a:cubicBezTo>
                      <a:pt x="3501" y="109399"/>
                      <a:pt x="0" y="107214"/>
                      <a:pt x="0" y="104593"/>
                    </a:cubicBezTo>
                    <a:lnTo>
                      <a:pt x="0" y="25639"/>
                    </a:lnTo>
                    <a:cubicBezTo>
                      <a:pt x="-1862" y="12986"/>
                      <a:pt x="11387" y="2220"/>
                      <a:pt x="24169" y="0"/>
                    </a:cubicBezTo>
                    <a:close/>
                  </a:path>
                </a:pathLst>
              </a:custGeom>
              <a:solidFill>
                <a:srgbClr val="E36C09"/>
              </a:solidFill>
              <a:ln w="7600" cap="flat">
                <a:noFill/>
                <a:bevel/>
              </a:ln>
            </p:spPr>
          </p:sp>
          <p:sp>
            <p:nvSpPr>
              <p:cNvPr id="1339" name=""/>
              <p:cNvSpPr/>
              <p:nvPr/>
            </p:nvSpPr>
            <p:spPr>
              <a:xfrm>
                <a:off x="6728021" y="4937474"/>
                <a:ext cx="105272" cy="101716"/>
              </a:xfrm>
              <a:custGeom>
                <a:avLst/>
                <a:gdLst/>
                <a:ahLst/>
                <a:cxnLst/>
                <a:pathLst>
                  <a:path w="105272" h="101716">
                    <a:moveTo>
                      <a:pt x="0" y="50858"/>
                    </a:moveTo>
                    <a:cubicBezTo>
                      <a:pt x="0" y="22756"/>
                      <a:pt x="23559" y="0"/>
                      <a:pt x="52636" y="0"/>
                    </a:cubicBezTo>
                    <a:cubicBezTo>
                      <a:pt x="81683" y="0"/>
                      <a:pt x="105272" y="22756"/>
                      <a:pt x="105272" y="50858"/>
                    </a:cubicBezTo>
                    <a:cubicBezTo>
                      <a:pt x="105272" y="78899"/>
                      <a:pt x="81683" y="101716"/>
                      <a:pt x="52636" y="101716"/>
                    </a:cubicBezTo>
                    <a:cubicBezTo>
                      <a:pt x="23559" y="101716"/>
                      <a:pt x="0" y="78899"/>
                      <a:pt x="0" y="50858"/>
                    </a:cubicBezTo>
                    <a:close/>
                  </a:path>
                </a:pathLst>
              </a:custGeom>
              <a:solidFill>
                <a:srgbClr val="E36C09"/>
              </a:solidFill>
              <a:ln w="7600" cap="flat">
                <a:noFill/>
                <a:bevel/>
              </a:ln>
            </p:spPr>
          </p:sp>
          <p:sp>
            <p:nvSpPr>
              <p:cNvPr id="1340" name=""/>
              <p:cNvSpPr/>
              <p:nvPr/>
            </p:nvSpPr>
            <p:spPr>
              <a:xfrm>
                <a:off x="6734364" y="4944093"/>
                <a:ext cx="92464" cy="90747"/>
              </a:xfrm>
              <a:custGeom>
                <a:avLst/>
                <a:gdLst/>
                <a:ahLst/>
                <a:cxnLst/>
                <a:pathLst>
                  <a:path w="92464" h="90747">
                    <a:moveTo>
                      <a:pt x="0" y="45373"/>
                    </a:moveTo>
                    <a:cubicBezTo>
                      <a:pt x="0" y="20302"/>
                      <a:pt x="20693" y="0"/>
                      <a:pt x="46232" y="0"/>
                    </a:cubicBezTo>
                    <a:cubicBezTo>
                      <a:pt x="71744" y="0"/>
                      <a:pt x="92464" y="20302"/>
                      <a:pt x="92464" y="45373"/>
                    </a:cubicBezTo>
                    <a:cubicBezTo>
                      <a:pt x="92464" y="70390"/>
                      <a:pt x="71744" y="90747"/>
                      <a:pt x="46232" y="90747"/>
                    </a:cubicBezTo>
                    <a:cubicBezTo>
                      <a:pt x="20693" y="90747"/>
                      <a:pt x="0" y="70390"/>
                      <a:pt x="0" y="4537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BF28"/>
                  </a:gs>
                  <a:gs pos="100000">
                    <a:srgbClr val="FFFFE0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341" name=""/>
              <p:cNvSpPr/>
              <p:nvPr/>
            </p:nvSpPr>
            <p:spPr>
              <a:xfrm>
                <a:off x="6716623" y="5036174"/>
                <a:ext cx="125983" cy="113720"/>
              </a:xfrm>
              <a:custGeom>
                <a:avLst/>
                <a:gdLst/>
                <a:ahLst/>
                <a:cxnLst/>
                <a:pathLst>
                  <a:path w="125983" h="113720">
                    <a:moveTo>
                      <a:pt x="21229" y="0"/>
                    </a:moveTo>
                    <a:lnTo>
                      <a:pt x="102329" y="0"/>
                    </a:lnTo>
                    <a:cubicBezTo>
                      <a:pt x="119770" y="-1308"/>
                      <a:pt x="125983" y="13380"/>
                      <a:pt x="125983" y="21228"/>
                    </a:cubicBezTo>
                    <a:lnTo>
                      <a:pt x="125983" y="93717"/>
                    </a:lnTo>
                    <a:cubicBezTo>
                      <a:pt x="125983" y="96065"/>
                      <a:pt x="123099" y="98023"/>
                      <a:pt x="120750" y="98023"/>
                    </a:cubicBezTo>
                    <a:lnTo>
                      <a:pt x="104073" y="98023"/>
                    </a:lnTo>
                    <a:lnTo>
                      <a:pt x="102329" y="113720"/>
                    </a:lnTo>
                    <a:lnTo>
                      <a:pt x="27333" y="113720"/>
                    </a:lnTo>
                    <a:lnTo>
                      <a:pt x="25589" y="98023"/>
                    </a:lnTo>
                    <a:lnTo>
                      <a:pt x="5423" y="98023"/>
                    </a:lnTo>
                    <a:cubicBezTo>
                      <a:pt x="3075" y="98023"/>
                      <a:pt x="0" y="96065"/>
                      <a:pt x="0" y="93717"/>
                    </a:cubicBezTo>
                    <a:lnTo>
                      <a:pt x="0" y="22972"/>
                    </a:lnTo>
                    <a:cubicBezTo>
                      <a:pt x="-1635" y="11636"/>
                      <a:pt x="10001" y="1989"/>
                      <a:pt x="21229" y="0"/>
                    </a:cubicBezTo>
                    <a:close/>
                  </a:path>
                </a:pathLst>
              </a:custGeom>
              <a:gradFill>
                <a:gsLst>
                  <a:gs pos="60000">
                    <a:srgbClr val="FFBF28"/>
                  </a:gs>
                  <a:gs pos="100000">
                    <a:srgbClr val="FFFFE0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342" name=""/>
              <p:cNvSpPr/>
              <p:nvPr/>
            </p:nvSpPr>
            <p:spPr>
              <a:xfrm>
                <a:off x="6530578" y="5028006"/>
                <a:ext cx="143435" cy="126918"/>
              </a:xfrm>
              <a:custGeom>
                <a:avLst/>
                <a:gdLst/>
                <a:ahLst/>
                <a:cxnLst/>
                <a:pathLst>
                  <a:path w="143435" h="126918">
                    <a:moveTo>
                      <a:pt x="24169" y="0"/>
                    </a:moveTo>
                    <a:lnTo>
                      <a:pt x="116503" y="0"/>
                    </a:lnTo>
                    <a:cubicBezTo>
                      <a:pt x="136361" y="-1460"/>
                      <a:pt x="143435" y="14933"/>
                      <a:pt x="143435" y="23692"/>
                    </a:cubicBezTo>
                    <a:lnTo>
                      <a:pt x="143435" y="104593"/>
                    </a:lnTo>
                    <a:cubicBezTo>
                      <a:pt x="143435" y="107214"/>
                      <a:pt x="140150" y="109399"/>
                      <a:pt x="137477" y="109399"/>
                    </a:cubicBezTo>
                    <a:lnTo>
                      <a:pt x="118489" y="109399"/>
                    </a:lnTo>
                    <a:lnTo>
                      <a:pt x="116503" y="126918"/>
                    </a:lnTo>
                    <a:lnTo>
                      <a:pt x="31119" y="126918"/>
                    </a:lnTo>
                    <a:lnTo>
                      <a:pt x="29134" y="109399"/>
                    </a:lnTo>
                    <a:lnTo>
                      <a:pt x="6174" y="109399"/>
                    </a:lnTo>
                    <a:cubicBezTo>
                      <a:pt x="3501" y="109399"/>
                      <a:pt x="0" y="107214"/>
                      <a:pt x="0" y="104593"/>
                    </a:cubicBezTo>
                    <a:lnTo>
                      <a:pt x="0" y="25639"/>
                    </a:lnTo>
                    <a:cubicBezTo>
                      <a:pt x="-1862" y="12986"/>
                      <a:pt x="11387" y="2220"/>
                      <a:pt x="24169" y="0"/>
                    </a:cubicBezTo>
                    <a:close/>
                  </a:path>
                </a:pathLst>
              </a:custGeom>
              <a:solidFill>
                <a:srgbClr val="E36C09"/>
              </a:solidFill>
              <a:ln w="7600" cap="flat">
                <a:noFill/>
                <a:bevel/>
              </a:ln>
            </p:spPr>
          </p:sp>
          <p:sp>
            <p:nvSpPr>
              <p:cNvPr id="1343" name=""/>
              <p:cNvSpPr/>
              <p:nvPr/>
            </p:nvSpPr>
            <p:spPr>
              <a:xfrm>
                <a:off x="6549039" y="4936391"/>
                <a:ext cx="105272" cy="101716"/>
              </a:xfrm>
              <a:custGeom>
                <a:avLst/>
                <a:gdLst/>
                <a:ahLst/>
                <a:cxnLst/>
                <a:pathLst>
                  <a:path w="105272" h="101716">
                    <a:moveTo>
                      <a:pt x="0" y="50858"/>
                    </a:moveTo>
                    <a:cubicBezTo>
                      <a:pt x="0" y="22756"/>
                      <a:pt x="23559" y="0"/>
                      <a:pt x="52636" y="0"/>
                    </a:cubicBezTo>
                    <a:cubicBezTo>
                      <a:pt x="81683" y="0"/>
                      <a:pt x="105272" y="22756"/>
                      <a:pt x="105272" y="50858"/>
                    </a:cubicBezTo>
                    <a:cubicBezTo>
                      <a:pt x="105272" y="78899"/>
                      <a:pt x="81683" y="101716"/>
                      <a:pt x="52636" y="101716"/>
                    </a:cubicBezTo>
                    <a:cubicBezTo>
                      <a:pt x="23559" y="101716"/>
                      <a:pt x="0" y="78899"/>
                      <a:pt x="0" y="50858"/>
                    </a:cubicBezTo>
                    <a:close/>
                  </a:path>
                </a:pathLst>
              </a:custGeom>
              <a:solidFill>
                <a:srgbClr val="E36C09"/>
              </a:solidFill>
              <a:ln w="7600" cap="flat">
                <a:noFill/>
                <a:bevel/>
              </a:ln>
            </p:spPr>
          </p:sp>
          <p:sp>
            <p:nvSpPr>
              <p:cNvPr id="1344" name=""/>
              <p:cNvSpPr/>
              <p:nvPr/>
            </p:nvSpPr>
            <p:spPr>
              <a:xfrm>
                <a:off x="6555383" y="4943010"/>
                <a:ext cx="92464" cy="90747"/>
              </a:xfrm>
              <a:custGeom>
                <a:avLst/>
                <a:gdLst/>
                <a:ahLst/>
                <a:cxnLst/>
                <a:pathLst>
                  <a:path w="92464" h="90747">
                    <a:moveTo>
                      <a:pt x="0" y="45373"/>
                    </a:moveTo>
                    <a:cubicBezTo>
                      <a:pt x="0" y="20302"/>
                      <a:pt x="20693" y="0"/>
                      <a:pt x="46232" y="0"/>
                    </a:cubicBezTo>
                    <a:cubicBezTo>
                      <a:pt x="71744" y="0"/>
                      <a:pt x="92464" y="20302"/>
                      <a:pt x="92464" y="45373"/>
                    </a:cubicBezTo>
                    <a:cubicBezTo>
                      <a:pt x="92464" y="70390"/>
                      <a:pt x="71744" y="90747"/>
                      <a:pt x="46232" y="90747"/>
                    </a:cubicBezTo>
                    <a:cubicBezTo>
                      <a:pt x="20693" y="90747"/>
                      <a:pt x="0" y="70390"/>
                      <a:pt x="0" y="4537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BF28"/>
                  </a:gs>
                  <a:gs pos="100000">
                    <a:srgbClr val="FFFFE0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345" name=""/>
              <p:cNvSpPr/>
              <p:nvPr/>
            </p:nvSpPr>
            <p:spPr>
              <a:xfrm>
                <a:off x="6537643" y="5035090"/>
                <a:ext cx="125983" cy="113720"/>
              </a:xfrm>
              <a:custGeom>
                <a:avLst/>
                <a:gdLst/>
                <a:ahLst/>
                <a:cxnLst/>
                <a:pathLst>
                  <a:path w="125983" h="113720">
                    <a:moveTo>
                      <a:pt x="21229" y="0"/>
                    </a:moveTo>
                    <a:lnTo>
                      <a:pt x="102329" y="0"/>
                    </a:lnTo>
                    <a:cubicBezTo>
                      <a:pt x="119770" y="-1308"/>
                      <a:pt x="125983" y="13380"/>
                      <a:pt x="125983" y="21228"/>
                    </a:cubicBezTo>
                    <a:lnTo>
                      <a:pt x="125983" y="93717"/>
                    </a:lnTo>
                    <a:cubicBezTo>
                      <a:pt x="125983" y="96065"/>
                      <a:pt x="123099" y="98023"/>
                      <a:pt x="120750" y="98023"/>
                    </a:cubicBezTo>
                    <a:lnTo>
                      <a:pt x="104073" y="98023"/>
                    </a:lnTo>
                    <a:lnTo>
                      <a:pt x="102329" y="113720"/>
                    </a:lnTo>
                    <a:lnTo>
                      <a:pt x="27333" y="113720"/>
                    </a:lnTo>
                    <a:lnTo>
                      <a:pt x="25589" y="98023"/>
                    </a:lnTo>
                    <a:lnTo>
                      <a:pt x="5423" y="98023"/>
                    </a:lnTo>
                    <a:cubicBezTo>
                      <a:pt x="3075" y="98023"/>
                      <a:pt x="0" y="96065"/>
                      <a:pt x="0" y="93717"/>
                    </a:cubicBezTo>
                    <a:lnTo>
                      <a:pt x="0" y="22973"/>
                    </a:lnTo>
                    <a:cubicBezTo>
                      <a:pt x="-1635" y="11636"/>
                      <a:pt x="10001" y="1989"/>
                      <a:pt x="21229" y="0"/>
                    </a:cubicBezTo>
                    <a:close/>
                  </a:path>
                </a:pathLst>
              </a:custGeom>
              <a:gradFill>
                <a:gsLst>
                  <a:gs pos="60000">
                    <a:srgbClr val="FFBF28"/>
                  </a:gs>
                  <a:gs pos="100000">
                    <a:srgbClr val="FFFFE0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346" name=""/>
              <p:cNvSpPr/>
              <p:nvPr/>
            </p:nvSpPr>
            <p:spPr>
              <a:xfrm>
                <a:off x="6615761" y="5066563"/>
                <a:ext cx="143435" cy="126918"/>
              </a:xfrm>
              <a:custGeom>
                <a:avLst/>
                <a:gdLst/>
                <a:ahLst/>
                <a:cxnLst/>
                <a:pathLst>
                  <a:path w="143435" h="126918">
                    <a:moveTo>
                      <a:pt x="24169" y="0"/>
                    </a:moveTo>
                    <a:lnTo>
                      <a:pt x="116503" y="0"/>
                    </a:lnTo>
                    <a:cubicBezTo>
                      <a:pt x="136361" y="-1460"/>
                      <a:pt x="143435" y="14933"/>
                      <a:pt x="143435" y="23692"/>
                    </a:cubicBezTo>
                    <a:lnTo>
                      <a:pt x="143435" y="104593"/>
                    </a:lnTo>
                    <a:cubicBezTo>
                      <a:pt x="143435" y="107214"/>
                      <a:pt x="140150" y="109399"/>
                      <a:pt x="137477" y="109399"/>
                    </a:cubicBezTo>
                    <a:lnTo>
                      <a:pt x="118489" y="109399"/>
                    </a:lnTo>
                    <a:lnTo>
                      <a:pt x="116503" y="126918"/>
                    </a:lnTo>
                    <a:lnTo>
                      <a:pt x="31119" y="126918"/>
                    </a:lnTo>
                    <a:lnTo>
                      <a:pt x="29134" y="109399"/>
                    </a:lnTo>
                    <a:lnTo>
                      <a:pt x="6174" y="109399"/>
                    </a:lnTo>
                    <a:cubicBezTo>
                      <a:pt x="3501" y="109399"/>
                      <a:pt x="0" y="107214"/>
                      <a:pt x="0" y="104593"/>
                    </a:cubicBezTo>
                    <a:lnTo>
                      <a:pt x="0" y="25639"/>
                    </a:lnTo>
                    <a:cubicBezTo>
                      <a:pt x="-1862" y="12986"/>
                      <a:pt x="11387" y="2220"/>
                      <a:pt x="24169" y="0"/>
                    </a:cubicBezTo>
                    <a:close/>
                  </a:path>
                </a:pathLst>
              </a:custGeom>
              <a:solidFill>
                <a:srgbClr val="E36C09"/>
              </a:solidFill>
              <a:ln w="7600" cap="flat">
                <a:noFill/>
                <a:bevel/>
              </a:ln>
            </p:spPr>
          </p:sp>
          <p:sp>
            <p:nvSpPr>
              <p:cNvPr id="1347" name=""/>
              <p:cNvSpPr/>
              <p:nvPr/>
            </p:nvSpPr>
            <p:spPr>
              <a:xfrm>
                <a:off x="6634224" y="4974947"/>
                <a:ext cx="105272" cy="101716"/>
              </a:xfrm>
              <a:custGeom>
                <a:avLst/>
                <a:gdLst/>
                <a:ahLst/>
                <a:cxnLst/>
                <a:pathLst>
                  <a:path w="105272" h="101716">
                    <a:moveTo>
                      <a:pt x="0" y="50858"/>
                    </a:moveTo>
                    <a:cubicBezTo>
                      <a:pt x="0" y="22756"/>
                      <a:pt x="23559" y="0"/>
                      <a:pt x="52636" y="0"/>
                    </a:cubicBezTo>
                    <a:cubicBezTo>
                      <a:pt x="81683" y="0"/>
                      <a:pt x="105272" y="22756"/>
                      <a:pt x="105272" y="50858"/>
                    </a:cubicBezTo>
                    <a:cubicBezTo>
                      <a:pt x="105272" y="78899"/>
                      <a:pt x="81683" y="101716"/>
                      <a:pt x="52636" y="101716"/>
                    </a:cubicBezTo>
                    <a:cubicBezTo>
                      <a:pt x="23559" y="101716"/>
                      <a:pt x="0" y="78899"/>
                      <a:pt x="0" y="50858"/>
                    </a:cubicBezTo>
                    <a:close/>
                  </a:path>
                </a:pathLst>
              </a:custGeom>
              <a:solidFill>
                <a:srgbClr val="E36C09"/>
              </a:solidFill>
              <a:ln w="7600" cap="flat">
                <a:noFill/>
                <a:bevel/>
              </a:ln>
            </p:spPr>
          </p:sp>
          <p:sp>
            <p:nvSpPr>
              <p:cNvPr id="1348" name=""/>
              <p:cNvSpPr/>
              <p:nvPr/>
            </p:nvSpPr>
            <p:spPr>
              <a:xfrm>
                <a:off x="6640567" y="4981566"/>
                <a:ext cx="92464" cy="90747"/>
              </a:xfrm>
              <a:custGeom>
                <a:avLst/>
                <a:gdLst/>
                <a:ahLst/>
                <a:cxnLst/>
                <a:pathLst>
                  <a:path w="92464" h="90747">
                    <a:moveTo>
                      <a:pt x="0" y="45373"/>
                    </a:moveTo>
                    <a:cubicBezTo>
                      <a:pt x="0" y="20302"/>
                      <a:pt x="20693" y="0"/>
                      <a:pt x="46232" y="0"/>
                    </a:cubicBezTo>
                    <a:cubicBezTo>
                      <a:pt x="71744" y="0"/>
                      <a:pt x="92464" y="20302"/>
                      <a:pt x="92464" y="45373"/>
                    </a:cubicBezTo>
                    <a:cubicBezTo>
                      <a:pt x="92464" y="70390"/>
                      <a:pt x="71744" y="90747"/>
                      <a:pt x="46232" y="90747"/>
                    </a:cubicBezTo>
                    <a:cubicBezTo>
                      <a:pt x="20693" y="90747"/>
                      <a:pt x="0" y="70390"/>
                      <a:pt x="0" y="4537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BF28"/>
                  </a:gs>
                  <a:gs pos="100000">
                    <a:srgbClr val="FFFFE0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349" name=""/>
              <p:cNvSpPr/>
              <p:nvPr/>
            </p:nvSpPr>
            <p:spPr>
              <a:xfrm>
                <a:off x="6622827" y="5073646"/>
                <a:ext cx="125983" cy="113720"/>
              </a:xfrm>
              <a:custGeom>
                <a:avLst/>
                <a:gdLst/>
                <a:ahLst/>
                <a:cxnLst/>
                <a:pathLst>
                  <a:path w="125983" h="113720">
                    <a:moveTo>
                      <a:pt x="21229" y="0"/>
                    </a:moveTo>
                    <a:lnTo>
                      <a:pt x="102329" y="0"/>
                    </a:lnTo>
                    <a:cubicBezTo>
                      <a:pt x="119770" y="-1308"/>
                      <a:pt x="125983" y="13380"/>
                      <a:pt x="125983" y="21228"/>
                    </a:cubicBezTo>
                    <a:lnTo>
                      <a:pt x="125983" y="93717"/>
                    </a:lnTo>
                    <a:cubicBezTo>
                      <a:pt x="125983" y="96065"/>
                      <a:pt x="123099" y="98023"/>
                      <a:pt x="120750" y="98023"/>
                    </a:cubicBezTo>
                    <a:lnTo>
                      <a:pt x="104073" y="98023"/>
                    </a:lnTo>
                    <a:lnTo>
                      <a:pt x="102329" y="113720"/>
                    </a:lnTo>
                    <a:lnTo>
                      <a:pt x="27333" y="113720"/>
                    </a:lnTo>
                    <a:lnTo>
                      <a:pt x="25589" y="98023"/>
                    </a:lnTo>
                    <a:lnTo>
                      <a:pt x="5423" y="98023"/>
                    </a:lnTo>
                    <a:cubicBezTo>
                      <a:pt x="3075" y="98023"/>
                      <a:pt x="0" y="96065"/>
                      <a:pt x="0" y="93717"/>
                    </a:cubicBezTo>
                    <a:lnTo>
                      <a:pt x="0" y="22972"/>
                    </a:lnTo>
                    <a:cubicBezTo>
                      <a:pt x="-1635" y="11636"/>
                      <a:pt x="10001" y="1989"/>
                      <a:pt x="21229" y="0"/>
                    </a:cubicBezTo>
                    <a:close/>
                  </a:path>
                </a:pathLst>
              </a:custGeom>
              <a:gradFill>
                <a:gsLst>
                  <a:gs pos="60000">
                    <a:srgbClr val="FFBF28"/>
                  </a:gs>
                  <a:gs pos="100000">
                    <a:srgbClr val="FFFFE0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350" name=""/>
              <p:cNvSpPr/>
              <p:nvPr/>
            </p:nvSpPr>
            <p:spPr>
              <a:xfrm>
                <a:off x="6595113" y="4865263"/>
                <a:ext cx="198374" cy="87164"/>
              </a:xfrm>
              <a:custGeom>
                <a:avLst/>
                <a:gdLst/>
                <a:ahLst/>
                <a:cxnLst/>
                <a:pathLst>
                  <a:path w="198374" h="87164">
                    <a:moveTo>
                      <a:pt x="0" y="38557"/>
                    </a:moveTo>
                    <a:cubicBezTo>
                      <a:pt x="0" y="17234"/>
                      <a:pt x="44373" y="0"/>
                      <a:pt x="99187" y="0"/>
                    </a:cubicBezTo>
                    <a:cubicBezTo>
                      <a:pt x="153846" y="0"/>
                      <a:pt x="198374" y="17234"/>
                      <a:pt x="198374" y="38557"/>
                    </a:cubicBezTo>
                    <a:cubicBezTo>
                      <a:pt x="198374" y="49261"/>
                      <a:pt x="187053" y="58949"/>
                      <a:pt x="168924" y="65937"/>
                    </a:cubicBezTo>
                    <a:cubicBezTo>
                      <a:pt x="164391" y="67683"/>
                      <a:pt x="180616" y="85781"/>
                      <a:pt x="175289" y="87164"/>
                    </a:cubicBezTo>
                    <a:cubicBezTo>
                      <a:pt x="168027" y="89050"/>
                      <a:pt x="138901" y="74053"/>
                      <a:pt x="130462" y="75147"/>
                    </a:cubicBezTo>
                    <a:cubicBezTo>
                      <a:pt x="120616" y="76423"/>
                      <a:pt x="110086" y="77113"/>
                      <a:pt x="99187" y="77113"/>
                    </a:cubicBezTo>
                    <a:cubicBezTo>
                      <a:pt x="87409" y="77113"/>
                      <a:pt x="76150" y="76321"/>
                      <a:pt x="65702" y="74865"/>
                    </a:cubicBezTo>
                    <a:cubicBezTo>
                      <a:pt x="61523" y="74283"/>
                      <a:pt x="23003" y="89168"/>
                      <a:pt x="23003" y="85191"/>
                    </a:cubicBezTo>
                    <a:cubicBezTo>
                      <a:pt x="23003" y="83156"/>
                      <a:pt x="33475" y="67806"/>
                      <a:pt x="25538" y="64387"/>
                    </a:cubicBezTo>
                    <a:cubicBezTo>
                      <a:pt x="9663" y="57549"/>
                      <a:pt x="0" y="48490"/>
                      <a:pt x="0" y="38557"/>
                    </a:cubicBezTo>
                    <a:close/>
                  </a:path>
                </a:pathLst>
              </a:custGeom>
              <a:gradFill>
                <a:gsLst>
                  <a:gs pos="41000">
                    <a:srgbClr val="974806"/>
                  </a:gs>
                  <a:gs pos="100000">
                    <a:srgbClr val="FFFFE0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351" name=""/>
              <p:cNvSpPr/>
              <p:nvPr/>
            </p:nvSpPr>
            <p:spPr>
              <a:xfrm>
                <a:off x="6607968" y="4869759"/>
                <a:ext cx="172664" cy="75868"/>
              </a:xfrm>
              <a:custGeom>
                <a:avLst/>
                <a:gdLst/>
                <a:ahLst/>
                <a:cxnLst/>
                <a:pathLst>
                  <a:path w="172664" h="75868">
                    <a:moveTo>
                      <a:pt x="0" y="33560"/>
                    </a:moveTo>
                    <a:cubicBezTo>
                      <a:pt x="0" y="15000"/>
                      <a:pt x="38622" y="0"/>
                      <a:pt x="86332" y="0"/>
                    </a:cubicBezTo>
                    <a:cubicBezTo>
                      <a:pt x="133907" y="0"/>
                      <a:pt x="172664" y="15000"/>
                      <a:pt x="172664" y="33560"/>
                    </a:cubicBezTo>
                    <a:cubicBezTo>
                      <a:pt x="172664" y="42877"/>
                      <a:pt x="162811" y="51310"/>
                      <a:pt x="147031" y="57392"/>
                    </a:cubicBezTo>
                    <a:cubicBezTo>
                      <a:pt x="143086" y="58912"/>
                      <a:pt x="157208" y="74664"/>
                      <a:pt x="152572" y="75868"/>
                    </a:cubicBezTo>
                    <a:cubicBezTo>
                      <a:pt x="146251" y="77510"/>
                      <a:pt x="120900" y="64457"/>
                      <a:pt x="113554" y="65408"/>
                    </a:cubicBezTo>
                    <a:cubicBezTo>
                      <a:pt x="104984" y="66519"/>
                      <a:pt x="95819" y="67120"/>
                      <a:pt x="86332" y="67120"/>
                    </a:cubicBezTo>
                    <a:cubicBezTo>
                      <a:pt x="76081" y="67120"/>
                      <a:pt x="66280" y="66430"/>
                      <a:pt x="57187" y="65163"/>
                    </a:cubicBezTo>
                    <a:cubicBezTo>
                      <a:pt x="53549" y="64656"/>
                      <a:pt x="20022" y="77612"/>
                      <a:pt x="20022" y="74151"/>
                    </a:cubicBezTo>
                    <a:cubicBezTo>
                      <a:pt x="20022" y="72380"/>
                      <a:pt x="29136" y="59018"/>
                      <a:pt x="22228" y="56042"/>
                    </a:cubicBezTo>
                    <a:cubicBezTo>
                      <a:pt x="8411" y="50091"/>
                      <a:pt x="0" y="42206"/>
                      <a:pt x="0" y="33560"/>
                    </a:cubicBezTo>
                    <a:close/>
                  </a:path>
                </a:pathLst>
              </a:custGeom>
              <a:solidFill>
                <a:srgbClr val="FEA827"/>
              </a:solidFill>
              <a:ln w="7600" cap="flat">
                <a:noFill/>
                <a:bevel/>
              </a:ln>
            </p:spPr>
          </p:sp>
          <p:sp>
            <p:nvSpPr>
              <p:cNvPr id="1352" name=""/>
              <p:cNvSpPr/>
              <p:nvPr/>
            </p:nvSpPr>
            <p:spPr>
              <a:xfrm>
                <a:off x="6510950" y="4828667"/>
                <a:ext cx="366701" cy="154058"/>
              </a:xfrm>
              <a:custGeom>
                <a:avLst/>
                <a:gdLst/>
                <a:ahLst/>
                <a:cxnLst/>
                <a:pathLst>
                  <a:path w="366701" h="154058">
                    <a:moveTo>
                      <a:pt x="0" y="132348"/>
                    </a:moveTo>
                    <a:cubicBezTo>
                      <a:pt x="18683" y="59850"/>
                      <a:pt x="103471" y="0"/>
                      <a:pt x="183350" y="0"/>
                    </a:cubicBezTo>
                    <a:cubicBezTo>
                      <a:pt x="262971" y="0"/>
                      <a:pt x="366701" y="65761"/>
                      <a:pt x="366701" y="137539"/>
                    </a:cubicBezTo>
                    <a:cubicBezTo>
                      <a:pt x="366701" y="183380"/>
                      <a:pt x="314239" y="119806"/>
                      <a:pt x="183350" y="111361"/>
                    </a:cubicBezTo>
                    <a:cubicBezTo>
                      <a:pt x="103471" y="112152"/>
                      <a:pt x="0" y="177175"/>
                      <a:pt x="0" y="132348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353" name=""/>
              <p:cNvSpPr/>
              <p:nvPr/>
            </p:nvSpPr>
            <p:spPr>
              <a:xfrm>
                <a:off x="6623367" y="4827717"/>
                <a:ext cx="141867" cy="61750"/>
              </a:xfrm>
              <a:custGeom>
                <a:avLst/>
                <a:gdLst/>
                <a:ahLst/>
                <a:cxnLst/>
                <a:pathLst>
                  <a:path w="141867" h="61750">
                    <a:moveTo>
                      <a:pt x="0" y="30875"/>
                    </a:moveTo>
                    <a:cubicBezTo>
                      <a:pt x="0" y="13800"/>
                      <a:pt x="31705" y="0"/>
                      <a:pt x="70933" y="0"/>
                    </a:cubicBezTo>
                    <a:cubicBezTo>
                      <a:pt x="110056" y="0"/>
                      <a:pt x="141867" y="13800"/>
                      <a:pt x="141867" y="30875"/>
                    </a:cubicBezTo>
                    <a:cubicBezTo>
                      <a:pt x="141867" y="47845"/>
                      <a:pt x="110056" y="61750"/>
                      <a:pt x="70933" y="61750"/>
                    </a:cubicBezTo>
                    <a:cubicBezTo>
                      <a:pt x="31705" y="61750"/>
                      <a:pt x="0" y="47845"/>
                      <a:pt x="0" y="308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354" name=""/>
              <p:cNvSpPr/>
              <p:nvPr/>
            </p:nvSpPr>
            <p:spPr>
              <a:xfrm>
                <a:off x="6547110" y="5138579"/>
                <a:ext cx="294380" cy="81012"/>
              </a:xfrm>
              <a:custGeom>
                <a:avLst/>
                <a:gdLst/>
                <a:ahLst/>
                <a:cxnLst/>
                <a:pathLst>
                  <a:path w="294380" h="81012">
                    <a:moveTo>
                      <a:pt x="0" y="3198"/>
                    </a:moveTo>
                    <a:cubicBezTo>
                      <a:pt x="0" y="-12501"/>
                      <a:pt x="65757" y="33518"/>
                      <a:pt x="147190" y="33518"/>
                    </a:cubicBezTo>
                    <a:cubicBezTo>
                      <a:pt x="228338" y="33518"/>
                      <a:pt x="294380" y="-12501"/>
                      <a:pt x="294380" y="3198"/>
                    </a:cubicBezTo>
                    <a:cubicBezTo>
                      <a:pt x="294380" y="18896"/>
                      <a:pt x="225914" y="81012"/>
                      <a:pt x="147190" y="81012"/>
                    </a:cubicBezTo>
                    <a:cubicBezTo>
                      <a:pt x="63332" y="81012"/>
                      <a:pt x="0" y="18896"/>
                      <a:pt x="0" y="3198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1355" name="To be on foot"/>
            <p:cNvGrpSpPr/>
            <p:nvPr/>
          </p:nvGrpSpPr>
          <p:grpSpPr>
            <a:xfrm>
              <a:off x="2400300" y="4839750"/>
              <a:ext cx="456000" cy="456000"/>
              <a:chOff x="2400300" y="4839750"/>
              <a:chExt cx="456000" cy="456000"/>
            </a:xfrm>
          </p:grpSpPr>
          <p:sp>
            <p:nvSpPr>
              <p:cNvPr id="1356" name=""/>
              <p:cNvSpPr/>
              <p:nvPr/>
            </p:nvSpPr>
            <p:spPr>
              <a:xfrm>
                <a:off x="2400300" y="4839750"/>
                <a:ext cx="456000" cy="456000"/>
              </a:xfrm>
              <a:custGeom>
                <a:avLst/>
                <a:gdLst/>
                <a:ahLst/>
                <a:cxnLst/>
                <a:pathLst>
                  <a:path w="456000" h="456000">
                    <a:moveTo>
                      <a:pt x="0" y="228000"/>
                    </a:moveTo>
                    <a:cubicBezTo>
                      <a:pt x="0" y="102079"/>
                      <a:pt x="101974" y="0"/>
                      <a:pt x="228000" y="0"/>
                    </a:cubicBezTo>
                    <a:cubicBezTo>
                      <a:pt x="353816" y="0"/>
                      <a:pt x="456000" y="102079"/>
                      <a:pt x="456000" y="228000"/>
                    </a:cubicBezTo>
                    <a:cubicBezTo>
                      <a:pt x="456000" y="353921"/>
                      <a:pt x="353816" y="456000"/>
                      <a:pt x="228000" y="456000"/>
                    </a:cubicBezTo>
                    <a:cubicBezTo>
                      <a:pt x="101974" y="456000"/>
                      <a:pt x="0" y="353921"/>
                      <a:pt x="0" y="228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E0E0E0"/>
                  </a:gs>
                </a:gsLst>
                <a:lin ang="13200000" scaled="0"/>
              </a:gradFill>
              <a:ln w="7600" cap="flat">
                <a:noFill/>
                <a:bevel/>
              </a:ln>
            </p:spPr>
          </p:sp>
          <p:sp>
            <p:nvSpPr>
              <p:cNvPr id="1357" name=""/>
              <p:cNvSpPr/>
              <p:nvPr/>
            </p:nvSpPr>
            <p:spPr>
              <a:xfrm>
                <a:off x="2411305" y="4850756"/>
                <a:ext cx="433989" cy="433989"/>
              </a:xfrm>
              <a:custGeom>
                <a:avLst/>
                <a:gdLst/>
                <a:ahLst/>
                <a:cxnLst/>
                <a:pathLst>
                  <a:path w="433989" h="433989">
                    <a:moveTo>
                      <a:pt x="0" y="216994"/>
                    </a:moveTo>
                    <a:cubicBezTo>
                      <a:pt x="0" y="97152"/>
                      <a:pt x="97051" y="0"/>
                      <a:pt x="216994" y="0"/>
                    </a:cubicBezTo>
                    <a:cubicBezTo>
                      <a:pt x="336737" y="0"/>
                      <a:pt x="433989" y="97152"/>
                      <a:pt x="433989" y="216994"/>
                    </a:cubicBezTo>
                    <a:cubicBezTo>
                      <a:pt x="433989" y="336837"/>
                      <a:pt x="336737" y="433989"/>
                      <a:pt x="216994" y="433989"/>
                    </a:cubicBezTo>
                    <a:cubicBezTo>
                      <a:pt x="97051" y="433989"/>
                      <a:pt x="0" y="336837"/>
                      <a:pt x="0" y="2169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E0E0E0"/>
                  </a:gs>
                </a:gsLst>
                <a:lin ang="1800000" scaled="0"/>
              </a:gradFill>
              <a:ln w="7600" cap="flat">
                <a:noFill/>
                <a:bevel/>
              </a:ln>
            </p:spPr>
          </p:sp>
          <p:sp>
            <p:nvSpPr>
              <p:cNvPr id="1358" name=""/>
              <p:cNvSpPr/>
              <p:nvPr/>
            </p:nvSpPr>
            <p:spPr>
              <a:xfrm>
                <a:off x="2432413" y="4871863"/>
                <a:ext cx="391774" cy="391774"/>
              </a:xfrm>
              <a:custGeom>
                <a:avLst/>
                <a:gdLst/>
                <a:ahLst/>
                <a:cxnLst/>
                <a:pathLst>
                  <a:path w="391774" h="391774">
                    <a:moveTo>
                      <a:pt x="0" y="195887"/>
                    </a:moveTo>
                    <a:cubicBezTo>
                      <a:pt x="0" y="87702"/>
                      <a:pt x="87611" y="0"/>
                      <a:pt x="195887" y="0"/>
                    </a:cubicBezTo>
                    <a:cubicBezTo>
                      <a:pt x="303982" y="0"/>
                      <a:pt x="391774" y="87702"/>
                      <a:pt x="391774" y="195887"/>
                    </a:cubicBezTo>
                    <a:cubicBezTo>
                      <a:pt x="391774" y="304072"/>
                      <a:pt x="303982" y="391774"/>
                      <a:pt x="195887" y="391774"/>
                    </a:cubicBezTo>
                    <a:cubicBezTo>
                      <a:pt x="87611" y="391774"/>
                      <a:pt x="0" y="304072"/>
                      <a:pt x="0" y="195887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F9FFF"/>
                  </a:gs>
                  <a:gs pos="70229">
                    <a:srgbClr val="5F9FFF"/>
                  </a:gs>
                  <a:gs pos="0">
                    <a:srgbClr val="FEEBFA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359" name=""/>
              <p:cNvSpPr/>
              <p:nvPr/>
            </p:nvSpPr>
            <p:spPr>
              <a:xfrm>
                <a:off x="2588344" y="4898989"/>
                <a:ext cx="79912" cy="81968"/>
              </a:xfrm>
              <a:custGeom>
                <a:avLst/>
                <a:gdLst/>
                <a:ahLst/>
                <a:cxnLst/>
                <a:pathLst>
                  <a:path w="79912" h="81968">
                    <a:moveTo>
                      <a:pt x="0" y="40984"/>
                    </a:moveTo>
                    <a:cubicBezTo>
                      <a:pt x="0" y="18349"/>
                      <a:pt x="17889" y="0"/>
                      <a:pt x="39956" y="0"/>
                    </a:cubicBezTo>
                    <a:cubicBezTo>
                      <a:pt x="62023" y="0"/>
                      <a:pt x="79912" y="18349"/>
                      <a:pt x="79912" y="40984"/>
                    </a:cubicBezTo>
                    <a:cubicBezTo>
                      <a:pt x="79912" y="63619"/>
                      <a:pt x="62023" y="81968"/>
                      <a:pt x="39956" y="81968"/>
                    </a:cubicBezTo>
                    <a:cubicBezTo>
                      <a:pt x="17889" y="81968"/>
                      <a:pt x="0" y="63619"/>
                      <a:pt x="0" y="409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0C76AF"/>
                  </a:gs>
                  <a:gs pos="100000">
                    <a:srgbClr val="6FB1F4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360" name=""/>
              <p:cNvSpPr/>
              <p:nvPr/>
            </p:nvSpPr>
            <p:spPr>
              <a:xfrm>
                <a:off x="2510860" y="4985850"/>
                <a:ext cx="234881" cy="108883"/>
              </a:xfrm>
              <a:custGeom>
                <a:avLst/>
                <a:gdLst/>
                <a:ahLst/>
                <a:cxnLst/>
                <a:pathLst>
                  <a:path w="234881" h="108883">
                    <a:moveTo>
                      <a:pt x="161511" y="0"/>
                    </a:moveTo>
                    <a:lnTo>
                      <a:pt x="54313" y="0"/>
                    </a:lnTo>
                    <a:lnTo>
                      <a:pt x="0" y="79103"/>
                    </a:lnTo>
                    <a:lnTo>
                      <a:pt x="31445" y="87478"/>
                    </a:lnTo>
                    <a:lnTo>
                      <a:pt x="75753" y="22335"/>
                    </a:lnTo>
                    <a:lnTo>
                      <a:pt x="75753" y="108883"/>
                    </a:lnTo>
                    <a:lnTo>
                      <a:pt x="151505" y="108883"/>
                    </a:lnTo>
                    <a:lnTo>
                      <a:pt x="151505" y="25127"/>
                    </a:lnTo>
                    <a:lnTo>
                      <a:pt x="207247" y="83757"/>
                    </a:lnTo>
                    <a:lnTo>
                      <a:pt x="234881" y="69326"/>
                    </a:lnTo>
                    <a:lnTo>
                      <a:pt x="161511" y="0"/>
                    </a:lnTo>
                    <a:close/>
                  </a:path>
                </a:pathLst>
              </a:custGeom>
              <a:gradFill>
                <a:gsLst>
                  <a:gs pos="0">
                    <a:srgbClr val="2E6792"/>
                  </a:gs>
                  <a:gs pos="100000">
                    <a:srgbClr val="A0A0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361" name=""/>
              <p:cNvSpPr/>
              <p:nvPr/>
            </p:nvSpPr>
            <p:spPr>
              <a:xfrm>
                <a:off x="2520128" y="5097177"/>
                <a:ext cx="171515" cy="137022"/>
              </a:xfrm>
              <a:custGeom>
                <a:avLst/>
                <a:gdLst/>
                <a:ahLst/>
                <a:cxnLst/>
                <a:pathLst>
                  <a:path w="171515" h="137022">
                    <a:moveTo>
                      <a:pt x="70035" y="0"/>
                    </a:moveTo>
                    <a:lnTo>
                      <a:pt x="61168" y="64591"/>
                    </a:lnTo>
                    <a:lnTo>
                      <a:pt x="0" y="103040"/>
                    </a:lnTo>
                    <a:lnTo>
                      <a:pt x="30015" y="126060"/>
                    </a:lnTo>
                    <a:lnTo>
                      <a:pt x="100050" y="80020"/>
                    </a:lnTo>
                    <a:lnTo>
                      <a:pt x="109341" y="26856"/>
                    </a:lnTo>
                    <a:lnTo>
                      <a:pt x="130066" y="75636"/>
                    </a:lnTo>
                    <a:lnTo>
                      <a:pt x="130066" y="137022"/>
                    </a:lnTo>
                    <a:lnTo>
                      <a:pt x="171515" y="137022"/>
                    </a:lnTo>
                    <a:lnTo>
                      <a:pt x="168657" y="66044"/>
                    </a:lnTo>
                    <a:lnTo>
                      <a:pt x="145788" y="0"/>
                    </a:lnTo>
                    <a:lnTo>
                      <a:pt x="70035" y="0"/>
                    </a:lnTo>
                    <a:close/>
                  </a:path>
                </a:pathLst>
              </a:custGeom>
              <a:gradFill>
                <a:gsLst>
                  <a:gs pos="0">
                    <a:srgbClr val="2E6792"/>
                  </a:gs>
                  <a:gs pos="100000">
                    <a:srgbClr val="A0A0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362" name=""/>
              <p:cNvSpPr/>
              <p:nvPr/>
            </p:nvSpPr>
            <p:spPr>
              <a:xfrm>
                <a:off x="2592220" y="4903270"/>
                <a:ext cx="72159" cy="74016"/>
              </a:xfrm>
              <a:custGeom>
                <a:avLst/>
                <a:gdLst/>
                <a:ahLst/>
                <a:cxnLst/>
                <a:pathLst>
                  <a:path w="72159" h="74016">
                    <a:moveTo>
                      <a:pt x="0" y="37008"/>
                    </a:moveTo>
                    <a:cubicBezTo>
                      <a:pt x="0" y="16569"/>
                      <a:pt x="16153" y="0"/>
                      <a:pt x="36080" y="0"/>
                    </a:cubicBezTo>
                    <a:cubicBezTo>
                      <a:pt x="56006" y="0"/>
                      <a:pt x="72159" y="16569"/>
                      <a:pt x="72159" y="37008"/>
                    </a:cubicBezTo>
                    <a:cubicBezTo>
                      <a:pt x="72159" y="57447"/>
                      <a:pt x="56006" y="74016"/>
                      <a:pt x="36080" y="74016"/>
                    </a:cubicBezTo>
                    <a:cubicBezTo>
                      <a:pt x="16153" y="74016"/>
                      <a:pt x="0" y="57447"/>
                      <a:pt x="0" y="37008"/>
                    </a:cubicBezTo>
                    <a:close/>
                  </a:path>
                </a:pathLst>
              </a:custGeom>
              <a:gradFill>
                <a:gsLst>
                  <a:gs pos="0">
                    <a:srgbClr val="5F9FFF"/>
                  </a:gs>
                  <a:gs pos="100000">
                    <a:srgbClr val="FEEBFA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363" name=""/>
              <p:cNvSpPr/>
              <p:nvPr/>
            </p:nvSpPr>
            <p:spPr>
              <a:xfrm>
                <a:off x="2514300" y="4988297"/>
                <a:ext cx="228000" cy="102766"/>
              </a:xfrm>
              <a:custGeom>
                <a:avLst/>
                <a:gdLst/>
                <a:ahLst/>
                <a:cxnLst/>
                <a:pathLst>
                  <a:path w="228000" h="102766">
                    <a:moveTo>
                      <a:pt x="52391" y="0"/>
                    </a:moveTo>
                    <a:lnTo>
                      <a:pt x="0" y="73812"/>
                    </a:lnTo>
                    <a:lnTo>
                      <a:pt x="25225" y="81560"/>
                    </a:lnTo>
                    <a:lnTo>
                      <a:pt x="73251" y="14273"/>
                    </a:lnTo>
                    <a:lnTo>
                      <a:pt x="74706" y="102766"/>
                    </a:lnTo>
                    <a:lnTo>
                      <a:pt x="145047" y="102766"/>
                    </a:lnTo>
                    <a:lnTo>
                      <a:pt x="145047" y="16312"/>
                    </a:lnTo>
                    <a:lnTo>
                      <a:pt x="206170" y="76667"/>
                    </a:lnTo>
                    <a:lnTo>
                      <a:pt x="228000" y="66879"/>
                    </a:lnTo>
                    <a:lnTo>
                      <a:pt x="156689" y="0"/>
                    </a:lnTo>
                    <a:lnTo>
                      <a:pt x="52391" y="0"/>
                    </a:lnTo>
                    <a:close/>
                  </a:path>
                </a:pathLst>
              </a:custGeom>
              <a:gradFill>
                <a:gsLst>
                  <a:gs pos="0">
                    <a:srgbClr val="5F9FFF"/>
                  </a:gs>
                  <a:gs pos="100000">
                    <a:srgbClr val="FEEBFA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364" name=""/>
              <p:cNvSpPr/>
              <p:nvPr/>
            </p:nvSpPr>
            <p:spPr>
              <a:xfrm>
                <a:off x="2526324" y="5100441"/>
                <a:ext cx="161034" cy="129273"/>
              </a:xfrm>
              <a:custGeom>
                <a:avLst/>
                <a:gdLst/>
                <a:ahLst/>
                <a:cxnLst/>
                <a:pathLst>
                  <a:path w="161034" h="129273">
                    <a:moveTo>
                      <a:pt x="67654" y="0"/>
                    </a:moveTo>
                    <a:lnTo>
                      <a:pt x="59078" y="62801"/>
                    </a:lnTo>
                    <a:lnTo>
                      <a:pt x="0" y="100319"/>
                    </a:lnTo>
                    <a:lnTo>
                      <a:pt x="24298" y="117447"/>
                    </a:lnTo>
                    <a:lnTo>
                      <a:pt x="90046" y="74220"/>
                    </a:lnTo>
                    <a:lnTo>
                      <a:pt x="102433" y="13865"/>
                    </a:lnTo>
                    <a:lnTo>
                      <a:pt x="128637" y="68919"/>
                    </a:lnTo>
                    <a:lnTo>
                      <a:pt x="126731" y="129273"/>
                    </a:lnTo>
                    <a:lnTo>
                      <a:pt x="161034" y="129273"/>
                    </a:lnTo>
                    <a:lnTo>
                      <a:pt x="159129" y="64637"/>
                    </a:lnTo>
                    <a:lnTo>
                      <a:pt x="137689" y="0"/>
                    </a:lnTo>
                    <a:lnTo>
                      <a:pt x="67654" y="0"/>
                    </a:lnTo>
                    <a:close/>
                  </a:path>
                </a:pathLst>
              </a:custGeom>
              <a:gradFill>
                <a:gsLst>
                  <a:gs pos="0">
                    <a:srgbClr val="5F9FFF"/>
                  </a:gs>
                  <a:gs pos="100000">
                    <a:srgbClr val="FEEBFA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365" name=""/>
              <p:cNvSpPr/>
              <p:nvPr/>
            </p:nvSpPr>
            <p:spPr>
              <a:xfrm>
                <a:off x="2444972" y="4876085"/>
                <a:ext cx="366657" cy="154040"/>
              </a:xfrm>
              <a:custGeom>
                <a:avLst/>
                <a:gdLst/>
                <a:ahLst/>
                <a:cxnLst/>
                <a:pathLst>
                  <a:path w="366657" h="154040">
                    <a:moveTo>
                      <a:pt x="0" y="132332"/>
                    </a:moveTo>
                    <a:cubicBezTo>
                      <a:pt x="18681" y="59843"/>
                      <a:pt x="103458" y="0"/>
                      <a:pt x="183328" y="0"/>
                    </a:cubicBezTo>
                    <a:cubicBezTo>
                      <a:pt x="262939" y="0"/>
                      <a:pt x="366657" y="65753"/>
                      <a:pt x="366657" y="137522"/>
                    </a:cubicBezTo>
                    <a:cubicBezTo>
                      <a:pt x="366657" y="183358"/>
                      <a:pt x="314201" y="119791"/>
                      <a:pt x="183328" y="111348"/>
                    </a:cubicBezTo>
                    <a:cubicBezTo>
                      <a:pt x="103458" y="112139"/>
                      <a:pt x="0" y="177153"/>
                      <a:pt x="0" y="132332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366" name=""/>
              <p:cNvSpPr/>
              <p:nvPr/>
            </p:nvSpPr>
            <p:spPr>
              <a:xfrm>
                <a:off x="2557376" y="4875135"/>
                <a:ext cx="141849" cy="61742"/>
              </a:xfrm>
              <a:custGeom>
                <a:avLst/>
                <a:gdLst/>
                <a:ahLst/>
                <a:cxnLst/>
                <a:pathLst>
                  <a:path w="141849" h="61742">
                    <a:moveTo>
                      <a:pt x="0" y="30871"/>
                    </a:moveTo>
                    <a:cubicBezTo>
                      <a:pt x="0" y="13798"/>
                      <a:pt x="31701" y="0"/>
                      <a:pt x="70924" y="0"/>
                    </a:cubicBezTo>
                    <a:cubicBezTo>
                      <a:pt x="110042" y="0"/>
                      <a:pt x="141849" y="13798"/>
                      <a:pt x="141849" y="30871"/>
                    </a:cubicBezTo>
                    <a:cubicBezTo>
                      <a:pt x="141849" y="47839"/>
                      <a:pt x="110042" y="61742"/>
                      <a:pt x="70924" y="61742"/>
                    </a:cubicBezTo>
                    <a:cubicBezTo>
                      <a:pt x="31701" y="61742"/>
                      <a:pt x="0" y="47839"/>
                      <a:pt x="0" y="30871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367" name=""/>
              <p:cNvSpPr/>
              <p:nvPr/>
            </p:nvSpPr>
            <p:spPr>
              <a:xfrm>
                <a:off x="2481128" y="5185959"/>
                <a:ext cx="294343" cy="81002"/>
              </a:xfrm>
              <a:custGeom>
                <a:avLst/>
                <a:gdLst/>
                <a:ahLst/>
                <a:cxnLst/>
                <a:pathLst>
                  <a:path w="294343" h="81002">
                    <a:moveTo>
                      <a:pt x="0" y="3197"/>
                    </a:moveTo>
                    <a:cubicBezTo>
                      <a:pt x="0" y="-12499"/>
                      <a:pt x="65748" y="33514"/>
                      <a:pt x="147172" y="33514"/>
                    </a:cubicBezTo>
                    <a:cubicBezTo>
                      <a:pt x="228309" y="33514"/>
                      <a:pt x="294343" y="-12499"/>
                      <a:pt x="294343" y="3197"/>
                    </a:cubicBezTo>
                    <a:cubicBezTo>
                      <a:pt x="294343" y="18894"/>
                      <a:pt x="225885" y="81002"/>
                      <a:pt x="147172" y="81002"/>
                    </a:cubicBezTo>
                    <a:cubicBezTo>
                      <a:pt x="63324" y="81002"/>
                      <a:pt x="0" y="18894"/>
                      <a:pt x="0" y="3197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428" name="Main Idea 2"/>
            <p:cNvGrpSpPr/>
            <p:nvPr/>
          </p:nvGrpSpPr>
          <p:grpSpPr>
            <a:xfrm>
              <a:off x="3927900" y="2939750"/>
              <a:ext cx="1261600" cy="684000"/>
              <a:chOff x="3927900" y="2939750"/>
              <a:chExt cx="1261600" cy="684000"/>
            </a:xfrm>
          </p:grpSpPr>
          <p:sp>
            <p:nvSpPr>
              <p:cNvPr id="429" name=""/>
              <p:cNvSpPr/>
              <p:nvPr/>
            </p:nvSpPr>
            <p:spPr>
              <a:xfrm>
                <a:off x="3927900" y="2939750"/>
                <a:ext cx="1261600" cy="684000"/>
              </a:xfrm>
              <a:custGeom>
                <a:avLst/>
                <a:gdLst/>
                <a:ahLst/>
                <a:cxnLst/>
                <a:pathLst>
                  <a:path w="1261600" h="684000">
                    <a:moveTo>
                      <a:pt x="76000" y="0"/>
                    </a:moveTo>
                    <a:lnTo>
                      <a:pt x="1185600" y="0"/>
                    </a:lnTo>
                    <a:cubicBezTo>
                      <a:pt x="1227575" y="0"/>
                      <a:pt x="1261600" y="34025"/>
                      <a:pt x="1261600" y="76000"/>
                    </a:cubicBezTo>
                    <a:lnTo>
                      <a:pt x="1261600" y="608000"/>
                    </a:lnTo>
                    <a:cubicBezTo>
                      <a:pt x="1261600" y="649975"/>
                      <a:pt x="1227575" y="684000"/>
                      <a:pt x="1185600" y="684000"/>
                    </a:cubicBezTo>
                    <a:lnTo>
                      <a:pt x="76000" y="684000"/>
                    </a:lnTo>
                    <a:cubicBezTo>
                      <a:pt x="34025" y="684000"/>
                      <a:pt x="0" y="649975"/>
                      <a:pt x="0" y="608000"/>
                    </a:cubicBezTo>
                    <a:lnTo>
                      <a:pt x="0" y="76000"/>
                    </a:lnTo>
                    <a:cubicBezTo>
                      <a:pt x="0" y="34025"/>
                      <a:pt x="34025" y="0"/>
                      <a:pt x="76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FECF7"/>
                  </a:gs>
                  <a:gs pos="50000">
                    <a:srgbClr val="B7E2F3"/>
                  </a:gs>
                  <a:gs pos="100000">
                    <a:srgbClr val="9FD9EF"/>
                  </a:gs>
                </a:gsLst>
                <a:lin ang="5400000" scaled="0"/>
              </a:gradFill>
              <a:ln w="76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668" name="Text 4668"/>
              <p:cNvSpPr txBox="1"/>
              <p:nvPr/>
            </p:nvSpPr>
            <p:spPr>
              <a:xfrm>
                <a:off x="4019100" y="3030950"/>
                <a:ext cx="1147600" cy="50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520" b="1">
                    <a:solidFill>
                      <a:srgbClr val="1F497D"/>
                    </a:solidFill>
                    <a:latin typeface="Tahoma"/>
                  </a:rPr>
                  <a:t>Marketing </a:t>
                </a:r>
              </a:p>
              <a:p>
                <a:pPr algn="ctr"/>
                <a:r>
                  <a:rPr sz="1520" b="1">
                    <a:solidFill>
                      <a:srgbClr val="1F497D"/>
                    </a:solidFill>
                    <a:latin typeface="Tahoma"/>
                  </a:rPr>
                  <a:t>Strategy</a:t>
                </a:r>
              </a:p>
            </p:txBody>
          </p:sp>
        </p:grpSp>
        <p:grpSp>
          <p:nvGrpSpPr>
            <p:cNvPr id="430" name="Main Topic 2"/>
            <p:cNvGrpSpPr/>
            <p:nvPr/>
          </p:nvGrpSpPr>
          <p:grpSpPr>
            <a:xfrm>
              <a:off x="5493500" y="2493250"/>
              <a:ext cx="1048800" cy="516800"/>
              <a:chOff x="5493500" y="2493250"/>
              <a:chExt cx="1048800" cy="516800"/>
            </a:xfrm>
          </p:grpSpPr>
          <p:sp>
            <p:nvSpPr>
              <p:cNvPr id="431" name=""/>
              <p:cNvSpPr/>
              <p:nvPr/>
            </p:nvSpPr>
            <p:spPr>
              <a:xfrm>
                <a:off x="5493500" y="2493250"/>
                <a:ext cx="1048800" cy="516800"/>
              </a:xfrm>
              <a:custGeom>
                <a:avLst/>
                <a:gdLst/>
                <a:ahLst/>
                <a:cxnLst/>
                <a:pathLst>
                  <a:path w="1048800" h="516800">
                    <a:moveTo>
                      <a:pt x="76000" y="0"/>
                    </a:moveTo>
                    <a:lnTo>
                      <a:pt x="972800" y="0"/>
                    </a:lnTo>
                    <a:cubicBezTo>
                      <a:pt x="1014775" y="0"/>
                      <a:pt x="1048800" y="34025"/>
                      <a:pt x="1048800" y="76000"/>
                    </a:cubicBezTo>
                    <a:lnTo>
                      <a:pt x="1048800" y="440800"/>
                    </a:lnTo>
                    <a:cubicBezTo>
                      <a:pt x="1048800" y="482775"/>
                      <a:pt x="1014775" y="516800"/>
                      <a:pt x="972800" y="516800"/>
                    </a:cubicBezTo>
                    <a:lnTo>
                      <a:pt x="76000" y="516800"/>
                    </a:lnTo>
                    <a:cubicBezTo>
                      <a:pt x="34025" y="516800"/>
                      <a:pt x="0" y="482775"/>
                      <a:pt x="0" y="440800"/>
                    </a:cubicBezTo>
                    <a:lnTo>
                      <a:pt x="0" y="76000"/>
                    </a:lnTo>
                    <a:cubicBezTo>
                      <a:pt x="0" y="34025"/>
                      <a:pt x="34025" y="0"/>
                      <a:pt x="76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76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669" name="Text 4669"/>
              <p:cNvSpPr txBox="1"/>
              <p:nvPr/>
            </p:nvSpPr>
            <p:spPr>
              <a:xfrm>
                <a:off x="5561900" y="2561650"/>
                <a:ext cx="980400" cy="380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216" b="1">
                    <a:solidFill>
                      <a:srgbClr val="205867"/>
                    </a:solidFill>
                    <a:latin typeface="Tahoma"/>
                  </a:rPr>
                  <a:t>Innovation </a:t>
                </a:r>
              </a:p>
              <a:p>
                <a:pPr algn="ctr"/>
                <a:r>
                  <a:rPr sz="1216" b="1">
                    <a:solidFill>
                      <a:srgbClr val="205867"/>
                    </a:solidFill>
                    <a:latin typeface="Tahoma"/>
                  </a:rPr>
                  <a:t>Strategies</a:t>
                </a:r>
              </a:p>
            </p:txBody>
          </p:sp>
        </p:grpSp>
        <p:grpSp>
          <p:nvGrpSpPr>
            <p:cNvPr id="433" name="Main Topic 2"/>
            <p:cNvGrpSpPr/>
            <p:nvPr/>
          </p:nvGrpSpPr>
          <p:grpSpPr>
            <a:xfrm>
              <a:off x="5493500" y="3363450"/>
              <a:ext cx="1086800" cy="706800"/>
              <a:chOff x="5493500" y="3363450"/>
              <a:chExt cx="1086800" cy="706800"/>
            </a:xfrm>
          </p:grpSpPr>
          <p:sp>
            <p:nvSpPr>
              <p:cNvPr id="434" name=""/>
              <p:cNvSpPr/>
              <p:nvPr/>
            </p:nvSpPr>
            <p:spPr>
              <a:xfrm>
                <a:off x="5493500" y="3363450"/>
                <a:ext cx="1086800" cy="706800"/>
              </a:xfrm>
              <a:custGeom>
                <a:avLst/>
                <a:gdLst/>
                <a:ahLst/>
                <a:cxnLst/>
                <a:pathLst>
                  <a:path w="1086800" h="706800">
                    <a:moveTo>
                      <a:pt x="76000" y="0"/>
                    </a:moveTo>
                    <a:lnTo>
                      <a:pt x="1010800" y="0"/>
                    </a:lnTo>
                    <a:cubicBezTo>
                      <a:pt x="1052775" y="0"/>
                      <a:pt x="1086800" y="34025"/>
                      <a:pt x="1086800" y="76000"/>
                    </a:cubicBezTo>
                    <a:lnTo>
                      <a:pt x="1086800" y="630800"/>
                    </a:lnTo>
                    <a:cubicBezTo>
                      <a:pt x="1086800" y="672775"/>
                      <a:pt x="1052775" y="706800"/>
                      <a:pt x="1010800" y="706800"/>
                    </a:cubicBezTo>
                    <a:lnTo>
                      <a:pt x="76000" y="706800"/>
                    </a:lnTo>
                    <a:cubicBezTo>
                      <a:pt x="34025" y="706800"/>
                      <a:pt x="0" y="672775"/>
                      <a:pt x="0" y="630800"/>
                    </a:cubicBezTo>
                    <a:lnTo>
                      <a:pt x="0" y="76000"/>
                    </a:lnTo>
                    <a:cubicBezTo>
                      <a:pt x="0" y="34025"/>
                      <a:pt x="34025" y="0"/>
                      <a:pt x="76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76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670" name="Text 4670"/>
              <p:cNvSpPr txBox="1"/>
              <p:nvPr/>
            </p:nvSpPr>
            <p:spPr>
              <a:xfrm>
                <a:off x="5561900" y="3431850"/>
                <a:ext cx="1018400" cy="570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216" b="1">
                    <a:solidFill>
                      <a:srgbClr val="8064A2"/>
                    </a:solidFill>
                    <a:latin typeface="Tahoma"/>
                  </a:rPr>
                  <a:t>Generic </a:t>
                </a:r>
              </a:p>
              <a:p>
                <a:pPr algn="ctr"/>
                <a:r>
                  <a:rPr sz="1216" b="1">
                    <a:solidFill>
                      <a:srgbClr val="8064A2"/>
                    </a:solidFill>
                    <a:latin typeface="Tahoma"/>
                  </a:rPr>
                  <a:t>Strategy </a:t>
                </a:r>
              </a:p>
              <a:p>
                <a:pPr algn="ctr"/>
                <a:r>
                  <a:rPr sz="1216" b="1">
                    <a:solidFill>
                      <a:srgbClr val="8064A2"/>
                    </a:solidFill>
                    <a:latin typeface="Tahoma"/>
                  </a:rPr>
                  <a:t>Framework</a:t>
                </a:r>
              </a:p>
            </p:txBody>
          </p:sp>
        </p:grpSp>
        <p:grpSp>
          <p:nvGrpSpPr>
            <p:cNvPr id="436" name="Main Topic 2"/>
            <p:cNvGrpSpPr/>
            <p:nvPr/>
          </p:nvGrpSpPr>
          <p:grpSpPr>
            <a:xfrm>
              <a:off x="2635900" y="3798550"/>
              <a:ext cx="988000" cy="516800"/>
              <a:chOff x="2635900" y="3798550"/>
              <a:chExt cx="988000" cy="516800"/>
            </a:xfrm>
          </p:grpSpPr>
          <p:sp>
            <p:nvSpPr>
              <p:cNvPr id="437" name=""/>
              <p:cNvSpPr/>
              <p:nvPr/>
            </p:nvSpPr>
            <p:spPr>
              <a:xfrm>
                <a:off x="2635900" y="3798550"/>
                <a:ext cx="988000" cy="516800"/>
              </a:xfrm>
              <a:custGeom>
                <a:avLst/>
                <a:gdLst/>
                <a:ahLst/>
                <a:cxnLst/>
                <a:pathLst>
                  <a:path w="988000" h="516800">
                    <a:moveTo>
                      <a:pt x="76000" y="0"/>
                    </a:moveTo>
                    <a:lnTo>
                      <a:pt x="912000" y="0"/>
                    </a:lnTo>
                    <a:cubicBezTo>
                      <a:pt x="953975" y="0"/>
                      <a:pt x="988000" y="34025"/>
                      <a:pt x="988000" y="76000"/>
                    </a:cubicBezTo>
                    <a:lnTo>
                      <a:pt x="988000" y="440800"/>
                    </a:lnTo>
                    <a:cubicBezTo>
                      <a:pt x="988000" y="482775"/>
                      <a:pt x="953975" y="516800"/>
                      <a:pt x="912000" y="516800"/>
                    </a:cubicBezTo>
                    <a:lnTo>
                      <a:pt x="76000" y="516800"/>
                    </a:lnTo>
                    <a:cubicBezTo>
                      <a:pt x="34025" y="516800"/>
                      <a:pt x="0" y="482775"/>
                      <a:pt x="0" y="440800"/>
                    </a:cubicBezTo>
                    <a:lnTo>
                      <a:pt x="0" y="76000"/>
                    </a:lnTo>
                    <a:cubicBezTo>
                      <a:pt x="0" y="34025"/>
                      <a:pt x="34025" y="0"/>
                      <a:pt x="76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76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671" name="Text 4671"/>
              <p:cNvSpPr txBox="1"/>
              <p:nvPr/>
            </p:nvSpPr>
            <p:spPr>
              <a:xfrm>
                <a:off x="2704300" y="3866950"/>
                <a:ext cx="919600" cy="380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216" b="1">
                    <a:solidFill>
                      <a:srgbClr val="766E42"/>
                    </a:solidFill>
                    <a:latin typeface="Tahoma"/>
                  </a:rPr>
                  <a:t>Growth </a:t>
                </a:r>
              </a:p>
              <a:p>
                <a:pPr algn="ctr"/>
                <a:r>
                  <a:rPr sz="1216" b="1">
                    <a:solidFill>
                      <a:srgbClr val="766E42"/>
                    </a:solidFill>
                    <a:latin typeface="Tahoma"/>
                  </a:rPr>
                  <a:t>Strategies</a:t>
                </a:r>
              </a:p>
            </p:txBody>
          </p:sp>
        </p:grpSp>
        <p:grpSp>
          <p:nvGrpSpPr>
            <p:cNvPr id="439" name="Main Topic 2"/>
            <p:cNvGrpSpPr/>
            <p:nvPr/>
          </p:nvGrpSpPr>
          <p:grpSpPr>
            <a:xfrm>
              <a:off x="2559900" y="2593950"/>
              <a:ext cx="1064000" cy="706800"/>
              <a:chOff x="2559900" y="2593950"/>
              <a:chExt cx="1064000" cy="706800"/>
            </a:xfrm>
          </p:grpSpPr>
          <p:sp>
            <p:nvSpPr>
              <p:cNvPr id="440" name=""/>
              <p:cNvSpPr/>
              <p:nvPr/>
            </p:nvSpPr>
            <p:spPr>
              <a:xfrm>
                <a:off x="2559900" y="2593950"/>
                <a:ext cx="1064000" cy="706800"/>
              </a:xfrm>
              <a:custGeom>
                <a:avLst/>
                <a:gdLst/>
                <a:ahLst/>
                <a:cxnLst/>
                <a:pathLst>
                  <a:path w="1064000" h="706800">
                    <a:moveTo>
                      <a:pt x="76000" y="0"/>
                    </a:moveTo>
                    <a:lnTo>
                      <a:pt x="988000" y="0"/>
                    </a:lnTo>
                    <a:cubicBezTo>
                      <a:pt x="1029975" y="0"/>
                      <a:pt x="1064000" y="34025"/>
                      <a:pt x="1064000" y="76000"/>
                    </a:cubicBezTo>
                    <a:lnTo>
                      <a:pt x="1064000" y="630800"/>
                    </a:lnTo>
                    <a:cubicBezTo>
                      <a:pt x="1064000" y="672775"/>
                      <a:pt x="1029975" y="706800"/>
                      <a:pt x="988000" y="706800"/>
                    </a:cubicBezTo>
                    <a:lnTo>
                      <a:pt x="76000" y="706800"/>
                    </a:lnTo>
                    <a:cubicBezTo>
                      <a:pt x="34025" y="706800"/>
                      <a:pt x="0" y="672775"/>
                      <a:pt x="0" y="630800"/>
                    </a:cubicBezTo>
                    <a:lnTo>
                      <a:pt x="0" y="76000"/>
                    </a:lnTo>
                    <a:cubicBezTo>
                      <a:pt x="0" y="34025"/>
                      <a:pt x="34025" y="0"/>
                      <a:pt x="76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76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672" name="Text 4672"/>
              <p:cNvSpPr txBox="1"/>
              <p:nvPr/>
            </p:nvSpPr>
            <p:spPr>
              <a:xfrm>
                <a:off x="2628300" y="2662350"/>
                <a:ext cx="995600" cy="570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216" b="1">
                    <a:solidFill>
                      <a:srgbClr val="4F81BD"/>
                    </a:solidFill>
                    <a:latin typeface="Tahoma"/>
                  </a:rPr>
                  <a:t>Market </a:t>
                </a:r>
              </a:p>
              <a:p>
                <a:pPr algn="ctr"/>
                <a:r>
                  <a:rPr sz="1216" b="1">
                    <a:solidFill>
                      <a:srgbClr val="4F81BD"/>
                    </a:solidFill>
                    <a:latin typeface="Tahoma"/>
                  </a:rPr>
                  <a:t>Dominance</a:t>
                </a:r>
              </a:p>
              <a:p>
                <a:pPr algn="ctr"/>
                <a:r>
                  <a:rPr sz="1216" b="1">
                    <a:solidFill>
                      <a:srgbClr val="4F81BD"/>
                    </a:solidFill>
                    <a:latin typeface="Tahoma"/>
                  </a:rPr>
                  <a:t>Strategies</a:t>
                </a:r>
              </a:p>
            </p:txBody>
          </p:sp>
        </p:grpSp>
        <p:grpSp>
          <p:nvGrpSpPr>
            <p:cNvPr id="442" name="Sub Topic 2"/>
            <p:cNvGrpSpPr/>
            <p:nvPr/>
          </p:nvGrpSpPr>
          <p:grpSpPr>
            <a:xfrm>
              <a:off x="6694300" y="2345050"/>
              <a:ext cx="744800" cy="220400"/>
              <a:chOff x="6694300" y="2345050"/>
              <a:chExt cx="744800" cy="220400"/>
            </a:xfrm>
          </p:grpSpPr>
          <p:sp>
            <p:nvSpPr>
              <p:cNvPr id="443" name=""/>
              <p:cNvSpPr/>
              <p:nvPr/>
            </p:nvSpPr>
            <p:spPr>
              <a:xfrm>
                <a:off x="6694300" y="2345050"/>
                <a:ext cx="744800" cy="220400"/>
              </a:xfrm>
              <a:custGeom>
                <a:avLst/>
                <a:gdLst/>
                <a:ahLst/>
                <a:cxnLst/>
                <a:pathLst>
                  <a:path w="744800" h="220400" fill="none">
                    <a:moveTo>
                      <a:pt x="0" y="220400"/>
                    </a:moveTo>
                    <a:lnTo>
                      <a:pt x="744800" y="2204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673" name="Text 4673"/>
              <p:cNvSpPr txBox="1"/>
              <p:nvPr/>
            </p:nvSpPr>
            <p:spPr>
              <a:xfrm>
                <a:off x="6724700" y="2367850"/>
                <a:ext cx="752400" cy="190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216">
                    <a:solidFill>
                      <a:srgbClr val="000000"/>
                    </a:solidFill>
                    <a:latin typeface="Microsoft Sans Serif"/>
                  </a:rPr>
                  <a:t>Pioneers</a:t>
                </a:r>
              </a:p>
            </p:txBody>
          </p:sp>
        </p:grpSp>
        <p:grpSp>
          <p:nvGrpSpPr>
            <p:cNvPr id="445" name="Sub Topic 2"/>
            <p:cNvGrpSpPr/>
            <p:nvPr/>
          </p:nvGrpSpPr>
          <p:grpSpPr>
            <a:xfrm>
              <a:off x="6694300" y="2641450"/>
              <a:ext cx="1208400" cy="220400"/>
              <a:chOff x="6694300" y="2641450"/>
              <a:chExt cx="1208400" cy="220400"/>
            </a:xfrm>
          </p:grpSpPr>
          <p:sp>
            <p:nvSpPr>
              <p:cNvPr id="446" name=""/>
              <p:cNvSpPr/>
              <p:nvPr/>
            </p:nvSpPr>
            <p:spPr>
              <a:xfrm>
                <a:off x="6694300" y="2641450"/>
                <a:ext cx="1208400" cy="220400"/>
              </a:xfrm>
              <a:custGeom>
                <a:avLst/>
                <a:gdLst/>
                <a:ahLst/>
                <a:cxnLst/>
                <a:pathLst>
                  <a:path w="1208400" h="220400" fill="none">
                    <a:moveTo>
                      <a:pt x="0" y="220400"/>
                    </a:moveTo>
                    <a:lnTo>
                      <a:pt x="1208400" y="2204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674" name="Text 4674"/>
              <p:cNvSpPr txBox="1"/>
              <p:nvPr/>
            </p:nvSpPr>
            <p:spPr>
              <a:xfrm>
                <a:off x="6724700" y="2664250"/>
                <a:ext cx="1216000" cy="190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216">
                    <a:solidFill>
                      <a:srgbClr val="000000"/>
                    </a:solidFill>
                    <a:latin typeface="Microsoft Sans Serif"/>
                  </a:rPr>
                  <a:t>Close followers</a:t>
                </a:r>
              </a:p>
            </p:txBody>
          </p:sp>
        </p:grpSp>
        <p:grpSp>
          <p:nvGrpSpPr>
            <p:cNvPr id="448" name="Sub Topic 2"/>
            <p:cNvGrpSpPr/>
            <p:nvPr/>
          </p:nvGrpSpPr>
          <p:grpSpPr>
            <a:xfrm>
              <a:off x="6694300" y="2937850"/>
              <a:ext cx="1109600" cy="220400"/>
              <a:chOff x="6694300" y="2937850"/>
              <a:chExt cx="1109600" cy="220400"/>
            </a:xfrm>
          </p:grpSpPr>
          <p:sp>
            <p:nvSpPr>
              <p:cNvPr id="449" name=""/>
              <p:cNvSpPr/>
              <p:nvPr/>
            </p:nvSpPr>
            <p:spPr>
              <a:xfrm>
                <a:off x="6694300" y="2937850"/>
                <a:ext cx="1109600" cy="220400"/>
              </a:xfrm>
              <a:custGeom>
                <a:avLst/>
                <a:gdLst/>
                <a:ahLst/>
                <a:cxnLst/>
                <a:pathLst>
                  <a:path w="1109600" h="220400" fill="none">
                    <a:moveTo>
                      <a:pt x="0" y="220400"/>
                    </a:moveTo>
                    <a:lnTo>
                      <a:pt x="1109600" y="2204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675" name="Text 4675"/>
              <p:cNvSpPr txBox="1"/>
              <p:nvPr/>
            </p:nvSpPr>
            <p:spPr>
              <a:xfrm>
                <a:off x="6724700" y="2960650"/>
                <a:ext cx="1117200" cy="190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216">
                    <a:solidFill>
                      <a:srgbClr val="000000"/>
                    </a:solidFill>
                    <a:latin typeface="Microsoft Sans Serif"/>
                  </a:rPr>
                  <a:t>Late followers</a:t>
                </a:r>
              </a:p>
            </p:txBody>
          </p:sp>
        </p:grpSp>
        <p:grpSp>
          <p:nvGrpSpPr>
            <p:cNvPr id="451" name="Sub Topic 2"/>
            <p:cNvGrpSpPr/>
            <p:nvPr/>
          </p:nvGrpSpPr>
          <p:grpSpPr>
            <a:xfrm>
              <a:off x="6732300" y="3310250"/>
              <a:ext cx="1717600" cy="220400"/>
              <a:chOff x="6732300" y="3310250"/>
              <a:chExt cx="1717600" cy="220400"/>
            </a:xfrm>
          </p:grpSpPr>
          <p:sp>
            <p:nvSpPr>
              <p:cNvPr id="452" name=""/>
              <p:cNvSpPr/>
              <p:nvPr/>
            </p:nvSpPr>
            <p:spPr>
              <a:xfrm>
                <a:off x="6732300" y="3310250"/>
                <a:ext cx="1717600" cy="220400"/>
              </a:xfrm>
              <a:custGeom>
                <a:avLst/>
                <a:gdLst/>
                <a:ahLst/>
                <a:cxnLst/>
                <a:pathLst>
                  <a:path w="1717600" h="220400" fill="none">
                    <a:moveTo>
                      <a:pt x="0" y="220400"/>
                    </a:moveTo>
                    <a:lnTo>
                      <a:pt x="1717600" y="2204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676" name="Text 4676"/>
              <p:cNvSpPr txBox="1"/>
              <p:nvPr/>
            </p:nvSpPr>
            <p:spPr>
              <a:xfrm>
                <a:off x="6762700" y="3333050"/>
                <a:ext cx="1725200" cy="190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216">
                    <a:solidFill>
                      <a:srgbClr val="000000"/>
                    </a:solidFill>
                    <a:latin typeface="Microsoft Sans Serif"/>
                  </a:rPr>
                  <a:t>Product Differentiation </a:t>
                </a:r>
              </a:p>
            </p:txBody>
          </p:sp>
        </p:grpSp>
        <p:grpSp>
          <p:nvGrpSpPr>
            <p:cNvPr id="454" name="Sub Topic 2"/>
            <p:cNvGrpSpPr/>
            <p:nvPr/>
          </p:nvGrpSpPr>
          <p:grpSpPr>
            <a:xfrm>
              <a:off x="6732300" y="3606650"/>
              <a:ext cx="1649200" cy="220400"/>
              <a:chOff x="6732300" y="3606650"/>
              <a:chExt cx="1649200" cy="220400"/>
            </a:xfrm>
          </p:grpSpPr>
          <p:sp>
            <p:nvSpPr>
              <p:cNvPr id="455" name=""/>
              <p:cNvSpPr/>
              <p:nvPr/>
            </p:nvSpPr>
            <p:spPr>
              <a:xfrm>
                <a:off x="6732300" y="3606650"/>
                <a:ext cx="1649200" cy="220400"/>
              </a:xfrm>
              <a:custGeom>
                <a:avLst/>
                <a:gdLst/>
                <a:ahLst/>
                <a:cxnLst/>
                <a:pathLst>
                  <a:path w="1649200" h="220400" fill="none">
                    <a:moveTo>
                      <a:pt x="0" y="220400"/>
                    </a:moveTo>
                    <a:lnTo>
                      <a:pt x="1649200" y="2204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677" name="Text 4677"/>
              <p:cNvSpPr txBox="1"/>
              <p:nvPr/>
            </p:nvSpPr>
            <p:spPr>
              <a:xfrm>
                <a:off x="6762700" y="3629450"/>
                <a:ext cx="1656800" cy="190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216">
                    <a:solidFill>
                      <a:srgbClr val="000000"/>
                    </a:solidFill>
                    <a:latin typeface="Microsoft Sans Serif"/>
                  </a:rPr>
                  <a:t>Market Segmentation</a:t>
                </a:r>
              </a:p>
            </p:txBody>
          </p:sp>
        </p:grpSp>
        <p:grpSp>
          <p:nvGrpSpPr>
            <p:cNvPr id="457" name="Sub Topic 2"/>
            <p:cNvGrpSpPr/>
            <p:nvPr/>
          </p:nvGrpSpPr>
          <p:grpSpPr>
            <a:xfrm>
              <a:off x="6732300" y="3903050"/>
              <a:ext cx="1147600" cy="220400"/>
              <a:chOff x="6732300" y="3903050"/>
              <a:chExt cx="1147600" cy="220400"/>
            </a:xfrm>
          </p:grpSpPr>
          <p:sp>
            <p:nvSpPr>
              <p:cNvPr id="458" name=""/>
              <p:cNvSpPr/>
              <p:nvPr/>
            </p:nvSpPr>
            <p:spPr>
              <a:xfrm>
                <a:off x="6732300" y="3903050"/>
                <a:ext cx="1147600" cy="220400"/>
              </a:xfrm>
              <a:custGeom>
                <a:avLst/>
                <a:gdLst/>
                <a:ahLst/>
                <a:cxnLst/>
                <a:pathLst>
                  <a:path w="1147600" h="220400" fill="none">
                    <a:moveTo>
                      <a:pt x="0" y="220400"/>
                    </a:moveTo>
                    <a:lnTo>
                      <a:pt x="1147600" y="2204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678" name="Text 4678"/>
              <p:cNvSpPr txBox="1"/>
              <p:nvPr/>
            </p:nvSpPr>
            <p:spPr>
              <a:xfrm>
                <a:off x="6762700" y="3925850"/>
                <a:ext cx="1155200" cy="190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216">
                    <a:solidFill>
                      <a:srgbClr val="000000"/>
                    </a:solidFill>
                    <a:latin typeface="Microsoft Sans Serif"/>
                  </a:rPr>
                  <a:t>Miscellaneous</a:t>
                </a:r>
              </a:p>
            </p:txBody>
          </p:sp>
        </p:grpSp>
        <p:grpSp>
          <p:nvGrpSpPr>
            <p:cNvPr id="460" name="Sub Topic 2"/>
            <p:cNvGrpSpPr/>
            <p:nvPr/>
          </p:nvGrpSpPr>
          <p:grpSpPr>
            <a:xfrm>
              <a:off x="887900" y="3505950"/>
              <a:ext cx="1596000" cy="212800"/>
              <a:chOff x="887900" y="3505950"/>
              <a:chExt cx="1596000" cy="212800"/>
            </a:xfrm>
          </p:grpSpPr>
          <p:sp>
            <p:nvSpPr>
              <p:cNvPr id="461" name=""/>
              <p:cNvSpPr/>
              <p:nvPr/>
            </p:nvSpPr>
            <p:spPr>
              <a:xfrm>
                <a:off x="887900" y="3505950"/>
                <a:ext cx="1596000" cy="212800"/>
              </a:xfrm>
              <a:custGeom>
                <a:avLst/>
                <a:gdLst/>
                <a:ahLst/>
                <a:cxnLst/>
                <a:pathLst>
                  <a:path w="1596000" h="212800" fill="none">
                    <a:moveTo>
                      <a:pt x="0" y="212800"/>
                    </a:moveTo>
                    <a:lnTo>
                      <a:pt x="1596000" y="2128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679" name="Text 4679"/>
              <p:cNvSpPr txBox="1"/>
              <p:nvPr/>
            </p:nvSpPr>
            <p:spPr>
              <a:xfrm>
                <a:off x="918300" y="3528750"/>
                <a:ext cx="1603600" cy="1824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216">
                    <a:solidFill>
                      <a:srgbClr val="000000"/>
                    </a:solidFill>
                    <a:latin typeface="Arial"/>
                  </a:rPr>
                  <a:t>Horizontal Integration</a:t>
                </a:r>
              </a:p>
            </p:txBody>
          </p:sp>
        </p:grpSp>
        <p:grpSp>
          <p:nvGrpSpPr>
            <p:cNvPr id="463" name="Sub Topic 2"/>
            <p:cNvGrpSpPr/>
            <p:nvPr/>
          </p:nvGrpSpPr>
          <p:grpSpPr>
            <a:xfrm>
              <a:off x="1024700" y="3794750"/>
              <a:ext cx="1459200" cy="220400"/>
              <a:chOff x="1024700" y="3794750"/>
              <a:chExt cx="1459200" cy="220400"/>
            </a:xfrm>
          </p:grpSpPr>
          <p:sp>
            <p:nvSpPr>
              <p:cNvPr id="464" name=""/>
              <p:cNvSpPr/>
              <p:nvPr/>
            </p:nvSpPr>
            <p:spPr>
              <a:xfrm>
                <a:off x="1024700" y="3794750"/>
                <a:ext cx="1459200" cy="220400"/>
              </a:xfrm>
              <a:custGeom>
                <a:avLst/>
                <a:gdLst/>
                <a:ahLst/>
                <a:cxnLst/>
                <a:pathLst>
                  <a:path w="1459200" h="220400" fill="none">
                    <a:moveTo>
                      <a:pt x="0" y="220400"/>
                    </a:moveTo>
                    <a:lnTo>
                      <a:pt x="1459200" y="2204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680" name="Text 4680"/>
              <p:cNvSpPr txBox="1"/>
              <p:nvPr/>
            </p:nvSpPr>
            <p:spPr>
              <a:xfrm>
                <a:off x="1055100" y="3817550"/>
                <a:ext cx="1466800" cy="190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216">
                    <a:solidFill>
                      <a:srgbClr val="000000"/>
                    </a:solidFill>
                    <a:latin typeface="Microsoft Sans Serif"/>
                  </a:rPr>
                  <a:t>Vertical Integration</a:t>
                </a:r>
              </a:p>
            </p:txBody>
          </p:sp>
        </p:grpSp>
        <p:grpSp>
          <p:nvGrpSpPr>
            <p:cNvPr id="466" name="Sub Topic 2"/>
            <p:cNvGrpSpPr/>
            <p:nvPr/>
          </p:nvGrpSpPr>
          <p:grpSpPr>
            <a:xfrm>
              <a:off x="1359100" y="4091150"/>
              <a:ext cx="1124800" cy="220400"/>
              <a:chOff x="1359100" y="4091150"/>
              <a:chExt cx="1124800" cy="220400"/>
            </a:xfrm>
          </p:grpSpPr>
          <p:sp>
            <p:nvSpPr>
              <p:cNvPr id="467" name=""/>
              <p:cNvSpPr/>
              <p:nvPr/>
            </p:nvSpPr>
            <p:spPr>
              <a:xfrm>
                <a:off x="1359100" y="4091150"/>
                <a:ext cx="1124800" cy="220400"/>
              </a:xfrm>
              <a:custGeom>
                <a:avLst/>
                <a:gdLst/>
                <a:ahLst/>
                <a:cxnLst/>
                <a:pathLst>
                  <a:path w="1124800" h="220400" fill="none">
                    <a:moveTo>
                      <a:pt x="0" y="220400"/>
                    </a:moveTo>
                    <a:lnTo>
                      <a:pt x="1124800" y="2204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681" name="Text 4681"/>
              <p:cNvSpPr txBox="1"/>
              <p:nvPr/>
            </p:nvSpPr>
            <p:spPr>
              <a:xfrm>
                <a:off x="1389500" y="4113950"/>
                <a:ext cx="1132400" cy="190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216">
                    <a:solidFill>
                      <a:srgbClr val="000000"/>
                    </a:solidFill>
                    <a:latin typeface="Microsoft Sans Serif"/>
                  </a:rPr>
                  <a:t>Diversification</a:t>
                </a:r>
              </a:p>
            </p:txBody>
          </p:sp>
        </p:grpSp>
        <p:grpSp>
          <p:nvGrpSpPr>
            <p:cNvPr id="469" name="Sub Topic 2"/>
            <p:cNvGrpSpPr/>
            <p:nvPr/>
          </p:nvGrpSpPr>
          <p:grpSpPr>
            <a:xfrm>
              <a:off x="1381900" y="4387550"/>
              <a:ext cx="1102000" cy="220400"/>
              <a:chOff x="1381900" y="4387550"/>
              <a:chExt cx="1102000" cy="220400"/>
            </a:xfrm>
          </p:grpSpPr>
          <p:sp>
            <p:nvSpPr>
              <p:cNvPr id="470" name=""/>
              <p:cNvSpPr/>
              <p:nvPr/>
            </p:nvSpPr>
            <p:spPr>
              <a:xfrm>
                <a:off x="1381900" y="4387550"/>
                <a:ext cx="1102000" cy="220400"/>
              </a:xfrm>
              <a:custGeom>
                <a:avLst/>
                <a:gdLst/>
                <a:ahLst/>
                <a:cxnLst/>
                <a:pathLst>
                  <a:path w="1102000" h="220400" fill="none">
                    <a:moveTo>
                      <a:pt x="0" y="220400"/>
                    </a:moveTo>
                    <a:lnTo>
                      <a:pt x="1102000" y="2204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682" name="Text 4682"/>
              <p:cNvSpPr txBox="1"/>
              <p:nvPr/>
            </p:nvSpPr>
            <p:spPr>
              <a:xfrm>
                <a:off x="1412300" y="4410350"/>
                <a:ext cx="1109600" cy="190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216">
                    <a:solidFill>
                      <a:srgbClr val="000000"/>
                    </a:solidFill>
                    <a:latin typeface="Microsoft Sans Serif"/>
                  </a:rPr>
                  <a:t>Intensification</a:t>
                </a:r>
              </a:p>
            </p:txBody>
          </p:sp>
        </p:grpSp>
        <p:grpSp>
          <p:nvGrpSpPr>
            <p:cNvPr id="472" name="Sub Topic 2"/>
            <p:cNvGrpSpPr/>
            <p:nvPr/>
          </p:nvGrpSpPr>
          <p:grpSpPr>
            <a:xfrm>
              <a:off x="1799900" y="2540750"/>
              <a:ext cx="608000" cy="220400"/>
              <a:chOff x="1799900" y="2540750"/>
              <a:chExt cx="608000" cy="220400"/>
            </a:xfrm>
          </p:grpSpPr>
          <p:sp>
            <p:nvSpPr>
              <p:cNvPr id="473" name=""/>
              <p:cNvSpPr/>
              <p:nvPr/>
            </p:nvSpPr>
            <p:spPr>
              <a:xfrm>
                <a:off x="1799900" y="2540750"/>
                <a:ext cx="608000" cy="220400"/>
              </a:xfrm>
              <a:custGeom>
                <a:avLst/>
                <a:gdLst/>
                <a:ahLst/>
                <a:cxnLst/>
                <a:pathLst>
                  <a:path w="608000" h="220400" fill="none">
                    <a:moveTo>
                      <a:pt x="0" y="220400"/>
                    </a:moveTo>
                    <a:lnTo>
                      <a:pt x="608000" y="2204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683" name="Text 4683"/>
              <p:cNvSpPr txBox="1"/>
              <p:nvPr/>
            </p:nvSpPr>
            <p:spPr>
              <a:xfrm>
                <a:off x="1830300" y="2563550"/>
                <a:ext cx="615600" cy="190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216">
                    <a:solidFill>
                      <a:srgbClr val="000000"/>
                    </a:solidFill>
                    <a:latin typeface="Microsoft Sans Serif"/>
                  </a:rPr>
                  <a:t>Leader</a:t>
                </a:r>
              </a:p>
            </p:txBody>
          </p:sp>
        </p:grpSp>
        <p:grpSp>
          <p:nvGrpSpPr>
            <p:cNvPr id="475" name="Sub Topic 2"/>
            <p:cNvGrpSpPr/>
            <p:nvPr/>
          </p:nvGrpSpPr>
          <p:grpSpPr>
            <a:xfrm>
              <a:off x="1518700" y="2837150"/>
              <a:ext cx="889200" cy="220400"/>
              <a:chOff x="1518700" y="2837150"/>
              <a:chExt cx="889200" cy="220400"/>
            </a:xfrm>
          </p:grpSpPr>
          <p:sp>
            <p:nvSpPr>
              <p:cNvPr id="476" name=""/>
              <p:cNvSpPr/>
              <p:nvPr/>
            </p:nvSpPr>
            <p:spPr>
              <a:xfrm>
                <a:off x="1518700" y="2837150"/>
                <a:ext cx="889200" cy="220400"/>
              </a:xfrm>
              <a:custGeom>
                <a:avLst/>
                <a:gdLst/>
                <a:ahLst/>
                <a:cxnLst/>
                <a:pathLst>
                  <a:path w="889200" h="220400" fill="none">
                    <a:moveTo>
                      <a:pt x="0" y="220400"/>
                    </a:moveTo>
                    <a:lnTo>
                      <a:pt x="889200" y="2204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684" name="Text 4684"/>
              <p:cNvSpPr txBox="1"/>
              <p:nvPr/>
            </p:nvSpPr>
            <p:spPr>
              <a:xfrm>
                <a:off x="1549100" y="2859950"/>
                <a:ext cx="896800" cy="190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216">
                    <a:solidFill>
                      <a:srgbClr val="000000"/>
                    </a:solidFill>
                    <a:latin typeface="Microsoft Sans Serif"/>
                  </a:rPr>
                  <a:t>Challenger</a:t>
                </a:r>
              </a:p>
            </p:txBody>
          </p:sp>
        </p:grpSp>
        <p:grpSp>
          <p:nvGrpSpPr>
            <p:cNvPr id="478" name="Sub Topic 2"/>
            <p:cNvGrpSpPr/>
            <p:nvPr/>
          </p:nvGrpSpPr>
          <p:grpSpPr>
            <a:xfrm>
              <a:off x="1693500" y="3133550"/>
              <a:ext cx="714400" cy="220400"/>
              <a:chOff x="1693500" y="3133550"/>
              <a:chExt cx="714400" cy="220400"/>
            </a:xfrm>
          </p:grpSpPr>
          <p:sp>
            <p:nvSpPr>
              <p:cNvPr id="479" name=""/>
              <p:cNvSpPr/>
              <p:nvPr/>
            </p:nvSpPr>
            <p:spPr>
              <a:xfrm>
                <a:off x="1693500" y="3133550"/>
                <a:ext cx="714400" cy="220400"/>
              </a:xfrm>
              <a:custGeom>
                <a:avLst/>
                <a:gdLst/>
                <a:ahLst/>
                <a:cxnLst/>
                <a:pathLst>
                  <a:path w="714400" h="220400" fill="none">
                    <a:moveTo>
                      <a:pt x="0" y="220400"/>
                    </a:moveTo>
                    <a:lnTo>
                      <a:pt x="714400" y="2204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685" name="Text 4685"/>
              <p:cNvSpPr txBox="1"/>
              <p:nvPr/>
            </p:nvSpPr>
            <p:spPr>
              <a:xfrm>
                <a:off x="1723900" y="3156350"/>
                <a:ext cx="722000" cy="190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216">
                    <a:solidFill>
                      <a:srgbClr val="000000"/>
                    </a:solidFill>
                    <a:latin typeface="Microsoft Sans Serif"/>
                  </a:rPr>
                  <a:t>Follower</a:t>
                </a:r>
              </a:p>
            </p:txBody>
          </p: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2013-12-02T00:20:36Z</dcterms:created>
  <dcterms:modified xsi:type="dcterms:W3CDTF">2013-12-02T00:20:36Z</dcterms:modified>
</cp:coreProperties>
</file>