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ableStyles" Target="tableStyles.xml"/><Relationship Id="rId3" Type="http://schemas.openxmlformats.org/officeDocument/2006/relationships/theme" Target="theme/theme1.xml"/><Relationship Id="rId4" Type="http://schemas.openxmlformats.org/officeDocument/2006/relationships/viewProps" Target="viewProps.xml"/><Relationship Id="rId5" Type="http://schemas.openxmlformats.org/officeDocument/2006/relationships/presProps" Target="presProps.xml"/><Relationship Id="rId6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1" id="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28" name="Group2628"/>
          <p:cNvGrpSpPr/>
          <p:nvPr/>
        </p:nvGrpSpPr>
        <p:grpSpPr>
          <a:xfrm>
            <a:off x="50000" y="229400"/>
            <a:ext cx="9044000" cy="6399200"/>
            <a:chOff x="50000" y="229400"/>
            <a:chExt cx="9044000" cy="6399200"/>
          </a:xfrm>
        </p:grpSpPr>
        <p:sp>
          <p:nvSpPr>
            <p:cNvPr id="184" name="ConnectLine"/>
            <p:cNvSpPr/>
            <p:nvPr/>
          </p:nvSpPr>
          <p:spPr>
            <a:xfrm>
              <a:off x="4526400" y="1453000"/>
              <a:ext cx="0" cy="121600"/>
            </a:xfrm>
            <a:custGeom>
              <a:avLst/>
              <a:gdLst/>
              <a:ahLst/>
              <a:cxnLst/>
              <a:pathLst>
                <a:path w="0" h="121600" fill="none">
                  <a:moveTo>
                    <a:pt x="0" y="0"/>
                  </a:moveTo>
                  <a:lnTo>
                    <a:pt x="0" y="121600"/>
                  </a:lnTo>
                </a:path>
              </a:pathLst>
            </a:custGeom>
            <a:noFill/>
            <a:ln w="7600" cap="flat">
              <a:solidFill>
                <a:srgbClr val="E38E10"/>
              </a:solidFill>
              <a:bevel/>
            </a:ln>
          </p:spPr>
        </p:sp>
        <p:sp>
          <p:nvSpPr>
            <p:cNvPr id="186" name="ConnectLine"/>
            <p:cNvSpPr/>
            <p:nvPr/>
          </p:nvSpPr>
          <p:spPr>
            <a:xfrm>
              <a:off x="4526400" y="1939400"/>
              <a:ext cx="60800" cy="304000"/>
            </a:xfrm>
            <a:custGeom>
              <a:avLst/>
              <a:gdLst/>
              <a:ahLst/>
              <a:cxnLst/>
              <a:pathLst>
                <a:path w="60800" h="304000" fill="none">
                  <a:moveTo>
                    <a:pt x="0" y="0"/>
                  </a:moveTo>
                  <a:lnTo>
                    <a:pt x="0" y="304000"/>
                  </a:lnTo>
                  <a:lnTo>
                    <a:pt x="60800" y="304000"/>
                  </a:lnTo>
                </a:path>
              </a:pathLst>
            </a:custGeom>
            <a:noFill/>
            <a:ln w="7600" cap="flat">
              <a:solidFill>
                <a:srgbClr val="E38E10"/>
              </a:solidFill>
              <a:bevel/>
            </a:ln>
          </p:spPr>
        </p:sp>
        <p:sp>
          <p:nvSpPr>
            <p:cNvPr id="188" name="ConnectLine"/>
            <p:cNvSpPr/>
            <p:nvPr/>
          </p:nvSpPr>
          <p:spPr>
            <a:xfrm>
              <a:off x="4526400" y="1939400"/>
              <a:ext cx="60800" cy="304000"/>
            </a:xfrm>
            <a:custGeom>
              <a:avLst/>
              <a:gdLst/>
              <a:ahLst/>
              <a:cxnLst/>
              <a:pathLst>
                <a:path w="60800" h="304000" fill="none">
                  <a:moveTo>
                    <a:pt x="0" y="0"/>
                  </a:moveTo>
                  <a:lnTo>
                    <a:pt x="0" y="304000"/>
                  </a:lnTo>
                  <a:lnTo>
                    <a:pt x="-60800" y="304000"/>
                  </a:lnTo>
                </a:path>
              </a:pathLst>
            </a:custGeom>
            <a:noFill/>
            <a:ln w="7600" cap="flat">
              <a:solidFill>
                <a:srgbClr val="E38E10"/>
              </a:solidFill>
              <a:bevel/>
            </a:ln>
          </p:spPr>
        </p:sp>
        <p:sp>
          <p:nvSpPr>
            <p:cNvPr id="190" name="ConnectLine"/>
            <p:cNvSpPr/>
            <p:nvPr/>
          </p:nvSpPr>
          <p:spPr>
            <a:xfrm>
              <a:off x="4526400" y="1939400"/>
              <a:ext cx="0" cy="608000"/>
            </a:xfrm>
            <a:custGeom>
              <a:avLst/>
              <a:gdLst/>
              <a:ahLst/>
              <a:cxnLst/>
              <a:pathLst>
                <a:path w="0" h="608000" fill="none">
                  <a:moveTo>
                    <a:pt x="0" y="0"/>
                  </a:moveTo>
                  <a:lnTo>
                    <a:pt x="0" y="608000"/>
                  </a:lnTo>
                </a:path>
              </a:pathLst>
            </a:custGeom>
            <a:noFill/>
            <a:ln w="7600" cap="flat">
              <a:solidFill>
                <a:srgbClr val="E38E10"/>
              </a:solidFill>
              <a:bevel/>
            </a:ln>
          </p:spPr>
        </p:sp>
        <p:sp>
          <p:nvSpPr>
            <p:cNvPr id="192" name="ConnectLine"/>
            <p:cNvSpPr/>
            <p:nvPr/>
          </p:nvSpPr>
          <p:spPr>
            <a:xfrm>
              <a:off x="4526400" y="2912200"/>
              <a:ext cx="3100800" cy="121600"/>
            </a:xfrm>
            <a:custGeom>
              <a:avLst/>
              <a:gdLst/>
              <a:ahLst/>
              <a:cxnLst/>
              <a:pathLst>
                <a:path w="3100800" h="121600" fill="none">
                  <a:moveTo>
                    <a:pt x="0" y="0"/>
                  </a:moveTo>
                  <a:lnTo>
                    <a:pt x="0" y="60800"/>
                  </a:lnTo>
                  <a:lnTo>
                    <a:pt x="-3100800" y="60800"/>
                  </a:lnTo>
                  <a:lnTo>
                    <a:pt x="-3100800" y="121600"/>
                  </a:lnTo>
                </a:path>
              </a:pathLst>
            </a:custGeom>
            <a:noFill/>
            <a:ln w="7600" cap="flat">
              <a:solidFill>
                <a:srgbClr val="E38E10"/>
              </a:solidFill>
              <a:bevel/>
            </a:ln>
          </p:spPr>
        </p:sp>
        <p:sp>
          <p:nvSpPr>
            <p:cNvPr id="194" name="ConnectLine"/>
            <p:cNvSpPr/>
            <p:nvPr/>
          </p:nvSpPr>
          <p:spPr>
            <a:xfrm>
              <a:off x="4526400" y="2912200"/>
              <a:ext cx="1763200" cy="121600"/>
            </a:xfrm>
            <a:custGeom>
              <a:avLst/>
              <a:gdLst/>
              <a:ahLst/>
              <a:cxnLst/>
              <a:pathLst>
                <a:path w="1763200" h="121600" fill="none">
                  <a:moveTo>
                    <a:pt x="0" y="0"/>
                  </a:moveTo>
                  <a:lnTo>
                    <a:pt x="0" y="60800"/>
                  </a:lnTo>
                  <a:lnTo>
                    <a:pt x="-1763200" y="60800"/>
                  </a:lnTo>
                  <a:lnTo>
                    <a:pt x="-1763200" y="121600"/>
                  </a:lnTo>
                </a:path>
              </a:pathLst>
            </a:custGeom>
            <a:noFill/>
            <a:ln w="7600" cap="flat">
              <a:solidFill>
                <a:srgbClr val="E38E10"/>
              </a:solidFill>
              <a:bevel/>
            </a:ln>
          </p:spPr>
        </p:sp>
        <p:sp>
          <p:nvSpPr>
            <p:cNvPr id="196" name="ConnectLine"/>
            <p:cNvSpPr/>
            <p:nvPr/>
          </p:nvSpPr>
          <p:spPr>
            <a:xfrm>
              <a:off x="4526400" y="2912200"/>
              <a:ext cx="0" cy="121600"/>
            </a:xfrm>
            <a:custGeom>
              <a:avLst/>
              <a:gdLst/>
              <a:ahLst/>
              <a:cxnLst/>
              <a:pathLst>
                <a:path w="0" h="121600" fill="none">
                  <a:moveTo>
                    <a:pt x="0" y="0"/>
                  </a:moveTo>
                  <a:lnTo>
                    <a:pt x="0" y="121600"/>
                  </a:lnTo>
                </a:path>
              </a:pathLst>
            </a:custGeom>
            <a:noFill/>
            <a:ln w="7600" cap="flat">
              <a:solidFill>
                <a:srgbClr val="E38E10"/>
              </a:solidFill>
              <a:bevel/>
            </a:ln>
          </p:spPr>
        </p:sp>
        <p:sp>
          <p:nvSpPr>
            <p:cNvPr id="198" name="ConnectLine"/>
            <p:cNvSpPr/>
            <p:nvPr/>
          </p:nvSpPr>
          <p:spPr>
            <a:xfrm>
              <a:off x="4526400" y="2912200"/>
              <a:ext cx="1763200" cy="121600"/>
            </a:xfrm>
            <a:custGeom>
              <a:avLst/>
              <a:gdLst/>
              <a:ahLst/>
              <a:cxnLst/>
              <a:pathLst>
                <a:path w="1763200" h="121600" fill="none">
                  <a:moveTo>
                    <a:pt x="0" y="0"/>
                  </a:moveTo>
                  <a:lnTo>
                    <a:pt x="0" y="60800"/>
                  </a:lnTo>
                  <a:lnTo>
                    <a:pt x="1763200" y="60800"/>
                  </a:lnTo>
                  <a:lnTo>
                    <a:pt x="1763200" y="121600"/>
                  </a:lnTo>
                </a:path>
              </a:pathLst>
            </a:custGeom>
            <a:noFill/>
            <a:ln w="7600" cap="flat">
              <a:solidFill>
                <a:srgbClr val="E38E10"/>
              </a:solidFill>
              <a:bevel/>
            </a:ln>
          </p:spPr>
        </p:sp>
        <p:sp>
          <p:nvSpPr>
            <p:cNvPr id="200" name="ConnectLine"/>
            <p:cNvSpPr/>
            <p:nvPr/>
          </p:nvSpPr>
          <p:spPr>
            <a:xfrm>
              <a:off x="4526400" y="2912200"/>
              <a:ext cx="3100800" cy="121600"/>
            </a:xfrm>
            <a:custGeom>
              <a:avLst/>
              <a:gdLst/>
              <a:ahLst/>
              <a:cxnLst/>
              <a:pathLst>
                <a:path w="3100800" h="121600" fill="none">
                  <a:moveTo>
                    <a:pt x="0" y="0"/>
                  </a:moveTo>
                  <a:lnTo>
                    <a:pt x="0" y="60800"/>
                  </a:lnTo>
                  <a:lnTo>
                    <a:pt x="3100800" y="60800"/>
                  </a:lnTo>
                  <a:lnTo>
                    <a:pt x="3100800" y="121600"/>
                  </a:lnTo>
                </a:path>
              </a:pathLst>
            </a:custGeom>
            <a:noFill/>
            <a:ln w="7600" cap="flat">
              <a:solidFill>
                <a:srgbClr val="E38E10"/>
              </a:solidFill>
              <a:bevel/>
            </a:ln>
          </p:spPr>
        </p:sp>
        <p:sp>
          <p:nvSpPr>
            <p:cNvPr id="202" name="ConnectLine"/>
            <p:cNvSpPr/>
            <p:nvPr/>
          </p:nvSpPr>
          <p:spPr>
            <a:xfrm>
              <a:off x="1425600" y="3398600"/>
              <a:ext cx="364800" cy="304000"/>
            </a:xfrm>
            <a:custGeom>
              <a:avLst/>
              <a:gdLst/>
              <a:ahLst/>
              <a:cxnLst/>
              <a:pathLst>
                <a:path w="364800" h="304000" fill="none">
                  <a:moveTo>
                    <a:pt x="0" y="0"/>
                  </a:moveTo>
                  <a:lnTo>
                    <a:pt x="0" y="60800"/>
                  </a:lnTo>
                  <a:lnTo>
                    <a:pt x="425600" y="60800"/>
                  </a:lnTo>
                  <a:lnTo>
                    <a:pt x="425600" y="304000"/>
                  </a:lnTo>
                  <a:lnTo>
                    <a:pt x="364800" y="304000"/>
                  </a:lnTo>
                </a:path>
              </a:pathLst>
            </a:custGeom>
            <a:noFill/>
            <a:ln w="7600" cap="flat">
              <a:solidFill>
                <a:srgbClr val="E38E10"/>
              </a:solidFill>
              <a:bevel/>
            </a:ln>
          </p:spPr>
        </p:sp>
        <p:sp>
          <p:nvSpPr>
            <p:cNvPr id="204" name="ConnectLine"/>
            <p:cNvSpPr/>
            <p:nvPr/>
          </p:nvSpPr>
          <p:spPr>
            <a:xfrm>
              <a:off x="1425600" y="3398600"/>
              <a:ext cx="364800" cy="790400"/>
            </a:xfrm>
            <a:custGeom>
              <a:avLst/>
              <a:gdLst/>
              <a:ahLst/>
              <a:cxnLst/>
              <a:pathLst>
                <a:path w="364800" h="790400" fill="none">
                  <a:moveTo>
                    <a:pt x="0" y="0"/>
                  </a:moveTo>
                  <a:lnTo>
                    <a:pt x="0" y="60800"/>
                  </a:lnTo>
                  <a:lnTo>
                    <a:pt x="425600" y="60800"/>
                  </a:lnTo>
                  <a:lnTo>
                    <a:pt x="425600" y="790400"/>
                  </a:lnTo>
                  <a:lnTo>
                    <a:pt x="364800" y="790400"/>
                  </a:lnTo>
                </a:path>
              </a:pathLst>
            </a:custGeom>
            <a:noFill/>
            <a:ln w="7600" cap="flat">
              <a:solidFill>
                <a:srgbClr val="E38E10"/>
              </a:solidFill>
              <a:bevel/>
            </a:ln>
          </p:spPr>
        </p:sp>
        <p:sp>
          <p:nvSpPr>
            <p:cNvPr id="206" name="ConnectLine"/>
            <p:cNvSpPr/>
            <p:nvPr/>
          </p:nvSpPr>
          <p:spPr>
            <a:xfrm>
              <a:off x="1425600" y="3398600"/>
              <a:ext cx="364800" cy="1276800"/>
            </a:xfrm>
            <a:custGeom>
              <a:avLst/>
              <a:gdLst/>
              <a:ahLst/>
              <a:cxnLst/>
              <a:pathLst>
                <a:path w="364800" h="1276800" fill="none">
                  <a:moveTo>
                    <a:pt x="0" y="0"/>
                  </a:moveTo>
                  <a:lnTo>
                    <a:pt x="0" y="60800"/>
                  </a:lnTo>
                  <a:lnTo>
                    <a:pt x="425600" y="60800"/>
                  </a:lnTo>
                  <a:lnTo>
                    <a:pt x="425600" y="1276800"/>
                  </a:lnTo>
                  <a:lnTo>
                    <a:pt x="364800" y="1276800"/>
                  </a:lnTo>
                </a:path>
              </a:pathLst>
            </a:custGeom>
            <a:noFill/>
            <a:ln w="7600" cap="flat">
              <a:solidFill>
                <a:srgbClr val="E38E10"/>
              </a:solidFill>
              <a:bevel/>
            </a:ln>
          </p:spPr>
        </p:sp>
        <p:sp>
          <p:nvSpPr>
            <p:cNvPr id="208" name="ConnectLine"/>
            <p:cNvSpPr/>
            <p:nvPr/>
          </p:nvSpPr>
          <p:spPr>
            <a:xfrm>
              <a:off x="1425600" y="3398600"/>
              <a:ext cx="364800" cy="1763200"/>
            </a:xfrm>
            <a:custGeom>
              <a:avLst/>
              <a:gdLst/>
              <a:ahLst/>
              <a:cxnLst/>
              <a:pathLst>
                <a:path w="364800" h="1763200" fill="none">
                  <a:moveTo>
                    <a:pt x="0" y="0"/>
                  </a:moveTo>
                  <a:lnTo>
                    <a:pt x="0" y="60800"/>
                  </a:lnTo>
                  <a:lnTo>
                    <a:pt x="425600" y="60800"/>
                  </a:lnTo>
                  <a:lnTo>
                    <a:pt x="425600" y="1763200"/>
                  </a:lnTo>
                  <a:lnTo>
                    <a:pt x="364800" y="1763200"/>
                  </a:lnTo>
                </a:path>
              </a:pathLst>
            </a:custGeom>
            <a:noFill/>
            <a:ln w="7600" cap="flat">
              <a:solidFill>
                <a:srgbClr val="E38E10"/>
              </a:solidFill>
              <a:bevel/>
            </a:ln>
          </p:spPr>
        </p:sp>
        <p:sp>
          <p:nvSpPr>
            <p:cNvPr id="210" name="ConnectLine"/>
            <p:cNvSpPr/>
            <p:nvPr/>
          </p:nvSpPr>
          <p:spPr>
            <a:xfrm>
              <a:off x="1425600" y="3398600"/>
              <a:ext cx="364800" cy="2249600"/>
            </a:xfrm>
            <a:custGeom>
              <a:avLst/>
              <a:gdLst/>
              <a:ahLst/>
              <a:cxnLst/>
              <a:pathLst>
                <a:path w="364800" h="2249600" fill="none">
                  <a:moveTo>
                    <a:pt x="0" y="0"/>
                  </a:moveTo>
                  <a:lnTo>
                    <a:pt x="0" y="60800"/>
                  </a:lnTo>
                  <a:lnTo>
                    <a:pt x="425600" y="60800"/>
                  </a:lnTo>
                  <a:lnTo>
                    <a:pt x="425600" y="2249600"/>
                  </a:lnTo>
                  <a:lnTo>
                    <a:pt x="364800" y="2249600"/>
                  </a:lnTo>
                </a:path>
              </a:pathLst>
            </a:custGeom>
            <a:noFill/>
            <a:ln w="7600" cap="flat">
              <a:solidFill>
                <a:srgbClr val="E38E10"/>
              </a:solidFill>
              <a:bevel/>
            </a:ln>
          </p:spPr>
        </p:sp>
        <p:sp>
          <p:nvSpPr>
            <p:cNvPr id="212" name="ConnectLine"/>
            <p:cNvSpPr/>
            <p:nvPr/>
          </p:nvSpPr>
          <p:spPr>
            <a:xfrm>
              <a:off x="2763200" y="3398600"/>
              <a:ext cx="364800" cy="304000"/>
            </a:xfrm>
            <a:custGeom>
              <a:avLst/>
              <a:gdLst/>
              <a:ahLst/>
              <a:cxnLst/>
              <a:pathLst>
                <a:path w="364800" h="304000" fill="none">
                  <a:moveTo>
                    <a:pt x="0" y="0"/>
                  </a:moveTo>
                  <a:lnTo>
                    <a:pt x="0" y="60800"/>
                  </a:lnTo>
                  <a:lnTo>
                    <a:pt x="425600" y="60800"/>
                  </a:lnTo>
                  <a:lnTo>
                    <a:pt x="425600" y="304000"/>
                  </a:lnTo>
                  <a:lnTo>
                    <a:pt x="364800" y="304000"/>
                  </a:lnTo>
                </a:path>
              </a:pathLst>
            </a:custGeom>
            <a:noFill/>
            <a:ln w="7600" cap="flat">
              <a:solidFill>
                <a:srgbClr val="E38E10"/>
              </a:solidFill>
              <a:bevel/>
            </a:ln>
          </p:spPr>
        </p:sp>
        <p:sp>
          <p:nvSpPr>
            <p:cNvPr id="214" name="ConnectLine"/>
            <p:cNvSpPr/>
            <p:nvPr/>
          </p:nvSpPr>
          <p:spPr>
            <a:xfrm>
              <a:off x="2763200" y="3398600"/>
              <a:ext cx="364800" cy="790400"/>
            </a:xfrm>
            <a:custGeom>
              <a:avLst/>
              <a:gdLst/>
              <a:ahLst/>
              <a:cxnLst/>
              <a:pathLst>
                <a:path w="364800" h="790400" fill="none">
                  <a:moveTo>
                    <a:pt x="0" y="0"/>
                  </a:moveTo>
                  <a:lnTo>
                    <a:pt x="0" y="60800"/>
                  </a:lnTo>
                  <a:lnTo>
                    <a:pt x="425600" y="60800"/>
                  </a:lnTo>
                  <a:lnTo>
                    <a:pt x="425600" y="790400"/>
                  </a:lnTo>
                  <a:lnTo>
                    <a:pt x="364800" y="790400"/>
                  </a:lnTo>
                </a:path>
              </a:pathLst>
            </a:custGeom>
            <a:noFill/>
            <a:ln w="7600" cap="flat">
              <a:solidFill>
                <a:srgbClr val="E38E10"/>
              </a:solidFill>
              <a:bevel/>
            </a:ln>
          </p:spPr>
        </p:sp>
        <p:sp>
          <p:nvSpPr>
            <p:cNvPr id="216" name="ConnectLine"/>
            <p:cNvSpPr/>
            <p:nvPr/>
          </p:nvSpPr>
          <p:spPr>
            <a:xfrm>
              <a:off x="2763200" y="3398600"/>
              <a:ext cx="364800" cy="1276800"/>
            </a:xfrm>
            <a:custGeom>
              <a:avLst/>
              <a:gdLst/>
              <a:ahLst/>
              <a:cxnLst/>
              <a:pathLst>
                <a:path w="364800" h="1276800" fill="none">
                  <a:moveTo>
                    <a:pt x="0" y="0"/>
                  </a:moveTo>
                  <a:lnTo>
                    <a:pt x="0" y="60800"/>
                  </a:lnTo>
                  <a:lnTo>
                    <a:pt x="425600" y="60800"/>
                  </a:lnTo>
                  <a:lnTo>
                    <a:pt x="425600" y="1276800"/>
                  </a:lnTo>
                  <a:lnTo>
                    <a:pt x="364800" y="1276800"/>
                  </a:lnTo>
                </a:path>
              </a:pathLst>
            </a:custGeom>
            <a:noFill/>
            <a:ln w="7600" cap="flat">
              <a:solidFill>
                <a:srgbClr val="E38E10"/>
              </a:solidFill>
              <a:bevel/>
            </a:ln>
          </p:spPr>
        </p:sp>
        <p:sp>
          <p:nvSpPr>
            <p:cNvPr id="218" name="ConnectLine"/>
            <p:cNvSpPr/>
            <p:nvPr/>
          </p:nvSpPr>
          <p:spPr>
            <a:xfrm>
              <a:off x="4526400" y="3398600"/>
              <a:ext cx="60800" cy="304000"/>
            </a:xfrm>
            <a:custGeom>
              <a:avLst/>
              <a:gdLst/>
              <a:ahLst/>
              <a:cxnLst/>
              <a:pathLst>
                <a:path w="60800" h="304000" fill="none">
                  <a:moveTo>
                    <a:pt x="0" y="0"/>
                  </a:moveTo>
                  <a:lnTo>
                    <a:pt x="0" y="304000"/>
                  </a:lnTo>
                  <a:lnTo>
                    <a:pt x="60800" y="304000"/>
                  </a:lnTo>
                </a:path>
              </a:pathLst>
            </a:custGeom>
            <a:noFill/>
            <a:ln w="7600" cap="flat">
              <a:solidFill>
                <a:srgbClr val="E38E10"/>
              </a:solidFill>
              <a:bevel/>
            </a:ln>
          </p:spPr>
        </p:sp>
        <p:sp>
          <p:nvSpPr>
            <p:cNvPr id="220" name="ConnectLine"/>
            <p:cNvSpPr/>
            <p:nvPr/>
          </p:nvSpPr>
          <p:spPr>
            <a:xfrm>
              <a:off x="4526400" y="3398600"/>
              <a:ext cx="60800" cy="304000"/>
            </a:xfrm>
            <a:custGeom>
              <a:avLst/>
              <a:gdLst/>
              <a:ahLst/>
              <a:cxnLst/>
              <a:pathLst>
                <a:path w="60800" h="304000" fill="none">
                  <a:moveTo>
                    <a:pt x="0" y="0"/>
                  </a:moveTo>
                  <a:lnTo>
                    <a:pt x="0" y="304000"/>
                  </a:lnTo>
                  <a:lnTo>
                    <a:pt x="-60800" y="304000"/>
                  </a:lnTo>
                </a:path>
              </a:pathLst>
            </a:custGeom>
            <a:noFill/>
            <a:ln w="7600" cap="flat">
              <a:solidFill>
                <a:srgbClr val="E38E10"/>
              </a:solidFill>
              <a:bevel/>
            </a:ln>
          </p:spPr>
        </p:sp>
        <p:sp>
          <p:nvSpPr>
            <p:cNvPr id="222" name="ConnectLine"/>
            <p:cNvSpPr/>
            <p:nvPr/>
          </p:nvSpPr>
          <p:spPr>
            <a:xfrm>
              <a:off x="4526400" y="3398600"/>
              <a:ext cx="60800" cy="790400"/>
            </a:xfrm>
            <a:custGeom>
              <a:avLst/>
              <a:gdLst/>
              <a:ahLst/>
              <a:cxnLst/>
              <a:pathLst>
                <a:path w="60800" h="790400" fill="none">
                  <a:moveTo>
                    <a:pt x="0" y="0"/>
                  </a:moveTo>
                  <a:lnTo>
                    <a:pt x="0" y="790400"/>
                  </a:lnTo>
                  <a:lnTo>
                    <a:pt x="60800" y="790400"/>
                  </a:lnTo>
                </a:path>
              </a:pathLst>
            </a:custGeom>
            <a:noFill/>
            <a:ln w="7600" cap="flat">
              <a:solidFill>
                <a:srgbClr val="E38E10"/>
              </a:solidFill>
              <a:bevel/>
            </a:ln>
          </p:spPr>
        </p:sp>
        <p:sp>
          <p:nvSpPr>
            <p:cNvPr id="224" name="ConnectLine"/>
            <p:cNvSpPr/>
            <p:nvPr/>
          </p:nvSpPr>
          <p:spPr>
            <a:xfrm>
              <a:off x="4526400" y="3398600"/>
              <a:ext cx="60800" cy="790400"/>
            </a:xfrm>
            <a:custGeom>
              <a:avLst/>
              <a:gdLst/>
              <a:ahLst/>
              <a:cxnLst/>
              <a:pathLst>
                <a:path w="60800" h="790400" fill="none">
                  <a:moveTo>
                    <a:pt x="0" y="0"/>
                  </a:moveTo>
                  <a:lnTo>
                    <a:pt x="0" y="790400"/>
                  </a:lnTo>
                  <a:lnTo>
                    <a:pt x="-60800" y="790400"/>
                  </a:lnTo>
                </a:path>
              </a:pathLst>
            </a:custGeom>
            <a:noFill/>
            <a:ln w="7600" cap="flat">
              <a:solidFill>
                <a:srgbClr val="E38E10"/>
              </a:solidFill>
              <a:bevel/>
            </a:ln>
          </p:spPr>
        </p:sp>
        <p:sp>
          <p:nvSpPr>
            <p:cNvPr id="226" name="ConnectLine"/>
            <p:cNvSpPr/>
            <p:nvPr/>
          </p:nvSpPr>
          <p:spPr>
            <a:xfrm>
              <a:off x="4526400" y="3398600"/>
              <a:ext cx="60800" cy="1276800"/>
            </a:xfrm>
            <a:custGeom>
              <a:avLst/>
              <a:gdLst/>
              <a:ahLst/>
              <a:cxnLst/>
              <a:pathLst>
                <a:path w="60800" h="1276800" fill="none">
                  <a:moveTo>
                    <a:pt x="0" y="0"/>
                  </a:moveTo>
                  <a:lnTo>
                    <a:pt x="0" y="1276800"/>
                  </a:lnTo>
                  <a:lnTo>
                    <a:pt x="60800" y="1276800"/>
                  </a:lnTo>
                </a:path>
              </a:pathLst>
            </a:custGeom>
            <a:noFill/>
            <a:ln w="7600" cap="flat">
              <a:solidFill>
                <a:srgbClr val="E38E10"/>
              </a:solidFill>
              <a:bevel/>
            </a:ln>
          </p:spPr>
        </p:sp>
        <p:sp>
          <p:nvSpPr>
            <p:cNvPr id="228" name="ConnectLine"/>
            <p:cNvSpPr/>
            <p:nvPr/>
          </p:nvSpPr>
          <p:spPr>
            <a:xfrm>
              <a:off x="6289600" y="3398600"/>
              <a:ext cx="364800" cy="304000"/>
            </a:xfrm>
            <a:custGeom>
              <a:avLst/>
              <a:gdLst/>
              <a:ahLst/>
              <a:cxnLst/>
              <a:pathLst>
                <a:path w="364800" h="304000" fill="none">
                  <a:moveTo>
                    <a:pt x="0" y="0"/>
                  </a:moveTo>
                  <a:lnTo>
                    <a:pt x="0" y="60800"/>
                  </a:lnTo>
                  <a:lnTo>
                    <a:pt x="-425600" y="60800"/>
                  </a:lnTo>
                  <a:lnTo>
                    <a:pt x="-425600" y="304000"/>
                  </a:lnTo>
                  <a:lnTo>
                    <a:pt x="-364800" y="304000"/>
                  </a:lnTo>
                </a:path>
              </a:pathLst>
            </a:custGeom>
            <a:noFill/>
            <a:ln w="7600" cap="flat">
              <a:solidFill>
                <a:srgbClr val="E38E10"/>
              </a:solidFill>
              <a:bevel/>
            </a:ln>
          </p:spPr>
        </p:sp>
        <p:sp>
          <p:nvSpPr>
            <p:cNvPr id="230" name="ConnectLine"/>
            <p:cNvSpPr/>
            <p:nvPr/>
          </p:nvSpPr>
          <p:spPr>
            <a:xfrm>
              <a:off x="6289600" y="3398600"/>
              <a:ext cx="364800" cy="790400"/>
            </a:xfrm>
            <a:custGeom>
              <a:avLst/>
              <a:gdLst/>
              <a:ahLst/>
              <a:cxnLst/>
              <a:pathLst>
                <a:path w="364800" h="790400" fill="none">
                  <a:moveTo>
                    <a:pt x="0" y="0"/>
                  </a:moveTo>
                  <a:lnTo>
                    <a:pt x="0" y="60800"/>
                  </a:lnTo>
                  <a:lnTo>
                    <a:pt x="-425600" y="60800"/>
                  </a:lnTo>
                  <a:lnTo>
                    <a:pt x="-425600" y="790400"/>
                  </a:lnTo>
                  <a:lnTo>
                    <a:pt x="-364800" y="790400"/>
                  </a:lnTo>
                </a:path>
              </a:pathLst>
            </a:custGeom>
            <a:noFill/>
            <a:ln w="7600" cap="flat">
              <a:solidFill>
                <a:srgbClr val="E38E10"/>
              </a:solidFill>
              <a:bevel/>
            </a:ln>
          </p:spPr>
        </p:sp>
        <p:sp>
          <p:nvSpPr>
            <p:cNvPr id="232" name="ConnectLine"/>
            <p:cNvSpPr/>
            <p:nvPr/>
          </p:nvSpPr>
          <p:spPr>
            <a:xfrm>
              <a:off x="6289600" y="3398600"/>
              <a:ext cx="364800" cy="1276800"/>
            </a:xfrm>
            <a:custGeom>
              <a:avLst/>
              <a:gdLst/>
              <a:ahLst/>
              <a:cxnLst/>
              <a:pathLst>
                <a:path w="364800" h="1276800" fill="none">
                  <a:moveTo>
                    <a:pt x="0" y="0"/>
                  </a:moveTo>
                  <a:lnTo>
                    <a:pt x="0" y="60800"/>
                  </a:lnTo>
                  <a:lnTo>
                    <a:pt x="-425600" y="60800"/>
                  </a:lnTo>
                  <a:lnTo>
                    <a:pt x="-425600" y="1276800"/>
                  </a:lnTo>
                  <a:lnTo>
                    <a:pt x="-364800" y="1276800"/>
                  </a:lnTo>
                </a:path>
              </a:pathLst>
            </a:custGeom>
            <a:noFill/>
            <a:ln w="7600" cap="flat">
              <a:solidFill>
                <a:srgbClr val="E38E10"/>
              </a:solidFill>
              <a:bevel/>
            </a:ln>
          </p:spPr>
        </p:sp>
        <p:sp>
          <p:nvSpPr>
            <p:cNvPr id="234" name="ConnectLine"/>
            <p:cNvSpPr/>
            <p:nvPr/>
          </p:nvSpPr>
          <p:spPr>
            <a:xfrm>
              <a:off x="6289600" y="3398600"/>
              <a:ext cx="364800" cy="1763200"/>
            </a:xfrm>
            <a:custGeom>
              <a:avLst/>
              <a:gdLst/>
              <a:ahLst/>
              <a:cxnLst/>
              <a:pathLst>
                <a:path w="364800" h="1763200" fill="none">
                  <a:moveTo>
                    <a:pt x="0" y="0"/>
                  </a:moveTo>
                  <a:lnTo>
                    <a:pt x="0" y="60800"/>
                  </a:lnTo>
                  <a:lnTo>
                    <a:pt x="-425600" y="60800"/>
                  </a:lnTo>
                  <a:lnTo>
                    <a:pt x="-425600" y="1763200"/>
                  </a:lnTo>
                  <a:lnTo>
                    <a:pt x="-364800" y="1763200"/>
                  </a:lnTo>
                </a:path>
              </a:pathLst>
            </a:custGeom>
            <a:noFill/>
            <a:ln w="7600" cap="flat">
              <a:solidFill>
                <a:srgbClr val="E38E10"/>
              </a:solidFill>
              <a:bevel/>
            </a:ln>
          </p:spPr>
        </p:sp>
        <p:sp>
          <p:nvSpPr>
            <p:cNvPr id="236" name="ConnectLine"/>
            <p:cNvSpPr/>
            <p:nvPr/>
          </p:nvSpPr>
          <p:spPr>
            <a:xfrm>
              <a:off x="6289600" y="3398600"/>
              <a:ext cx="364800" cy="2249600"/>
            </a:xfrm>
            <a:custGeom>
              <a:avLst/>
              <a:gdLst/>
              <a:ahLst/>
              <a:cxnLst/>
              <a:pathLst>
                <a:path w="364800" h="2249600" fill="none">
                  <a:moveTo>
                    <a:pt x="0" y="0"/>
                  </a:moveTo>
                  <a:lnTo>
                    <a:pt x="0" y="60800"/>
                  </a:lnTo>
                  <a:lnTo>
                    <a:pt x="-425600" y="60800"/>
                  </a:lnTo>
                  <a:lnTo>
                    <a:pt x="-425600" y="2249600"/>
                  </a:lnTo>
                  <a:lnTo>
                    <a:pt x="-364800" y="2249600"/>
                  </a:lnTo>
                </a:path>
              </a:pathLst>
            </a:custGeom>
            <a:noFill/>
            <a:ln w="7600" cap="flat">
              <a:solidFill>
                <a:srgbClr val="E38E10"/>
              </a:solidFill>
              <a:bevel/>
            </a:ln>
          </p:spPr>
        </p:sp>
        <p:sp>
          <p:nvSpPr>
            <p:cNvPr id="238" name="ConnectLine"/>
            <p:cNvSpPr/>
            <p:nvPr/>
          </p:nvSpPr>
          <p:spPr>
            <a:xfrm>
              <a:off x="7627200" y="3398600"/>
              <a:ext cx="364800" cy="304000"/>
            </a:xfrm>
            <a:custGeom>
              <a:avLst/>
              <a:gdLst/>
              <a:ahLst/>
              <a:cxnLst/>
              <a:pathLst>
                <a:path w="364800" h="304000" fill="none">
                  <a:moveTo>
                    <a:pt x="0" y="0"/>
                  </a:moveTo>
                  <a:lnTo>
                    <a:pt x="0" y="60800"/>
                  </a:lnTo>
                  <a:lnTo>
                    <a:pt x="-425600" y="60800"/>
                  </a:lnTo>
                  <a:lnTo>
                    <a:pt x="-425600" y="304000"/>
                  </a:lnTo>
                  <a:lnTo>
                    <a:pt x="-364800" y="304000"/>
                  </a:lnTo>
                </a:path>
              </a:pathLst>
            </a:custGeom>
            <a:noFill/>
            <a:ln w="7600" cap="flat">
              <a:solidFill>
                <a:srgbClr val="E38E10"/>
              </a:solidFill>
              <a:bevel/>
            </a:ln>
          </p:spPr>
        </p:sp>
        <p:sp>
          <p:nvSpPr>
            <p:cNvPr id="240" name="ConnectLine"/>
            <p:cNvSpPr/>
            <p:nvPr/>
          </p:nvSpPr>
          <p:spPr>
            <a:xfrm>
              <a:off x="7627200" y="3398600"/>
              <a:ext cx="364800" cy="790400"/>
            </a:xfrm>
            <a:custGeom>
              <a:avLst/>
              <a:gdLst/>
              <a:ahLst/>
              <a:cxnLst/>
              <a:pathLst>
                <a:path w="364800" h="790400" fill="none">
                  <a:moveTo>
                    <a:pt x="0" y="0"/>
                  </a:moveTo>
                  <a:lnTo>
                    <a:pt x="0" y="60800"/>
                  </a:lnTo>
                  <a:lnTo>
                    <a:pt x="-425600" y="60800"/>
                  </a:lnTo>
                  <a:lnTo>
                    <a:pt x="-425600" y="790400"/>
                  </a:lnTo>
                  <a:lnTo>
                    <a:pt x="-364800" y="790400"/>
                  </a:lnTo>
                </a:path>
              </a:pathLst>
            </a:custGeom>
            <a:noFill/>
            <a:ln w="7600" cap="flat">
              <a:solidFill>
                <a:srgbClr val="E38E10"/>
              </a:solidFill>
              <a:bevel/>
            </a:ln>
          </p:spPr>
        </p:sp>
        <p:sp>
          <p:nvSpPr>
            <p:cNvPr id="242" name="ConnectLine"/>
            <p:cNvSpPr/>
            <p:nvPr/>
          </p:nvSpPr>
          <p:spPr>
            <a:xfrm>
              <a:off x="7627200" y="3398600"/>
              <a:ext cx="364800" cy="1276800"/>
            </a:xfrm>
            <a:custGeom>
              <a:avLst/>
              <a:gdLst/>
              <a:ahLst/>
              <a:cxnLst/>
              <a:pathLst>
                <a:path w="364800" h="1276800" fill="none">
                  <a:moveTo>
                    <a:pt x="0" y="0"/>
                  </a:moveTo>
                  <a:lnTo>
                    <a:pt x="0" y="60800"/>
                  </a:lnTo>
                  <a:lnTo>
                    <a:pt x="-425600" y="60800"/>
                  </a:lnTo>
                  <a:lnTo>
                    <a:pt x="-425600" y="1276800"/>
                  </a:lnTo>
                  <a:lnTo>
                    <a:pt x="-364800" y="1276800"/>
                  </a:lnTo>
                </a:path>
              </a:pathLst>
            </a:custGeom>
            <a:noFill/>
            <a:ln w="7600" cap="flat">
              <a:solidFill>
                <a:srgbClr val="E38E10"/>
              </a:solidFill>
              <a:bevel/>
            </a:ln>
          </p:spPr>
        </p:sp>
        <p:sp>
          <p:nvSpPr>
            <p:cNvPr id="244" name="ConnectLine"/>
            <p:cNvSpPr/>
            <p:nvPr/>
          </p:nvSpPr>
          <p:spPr>
            <a:xfrm>
              <a:off x="7627200" y="3398600"/>
              <a:ext cx="364800" cy="1763200"/>
            </a:xfrm>
            <a:custGeom>
              <a:avLst/>
              <a:gdLst/>
              <a:ahLst/>
              <a:cxnLst/>
              <a:pathLst>
                <a:path w="364800" h="1763200" fill="none">
                  <a:moveTo>
                    <a:pt x="0" y="0"/>
                  </a:moveTo>
                  <a:lnTo>
                    <a:pt x="0" y="60800"/>
                  </a:lnTo>
                  <a:lnTo>
                    <a:pt x="-425600" y="60800"/>
                  </a:lnTo>
                  <a:lnTo>
                    <a:pt x="-425600" y="1763200"/>
                  </a:lnTo>
                  <a:lnTo>
                    <a:pt x="-364800" y="1763200"/>
                  </a:lnTo>
                </a:path>
              </a:pathLst>
            </a:custGeom>
            <a:noFill/>
            <a:ln w="7600" cap="flat">
              <a:solidFill>
                <a:srgbClr val="E38E10"/>
              </a:solidFill>
              <a:bevel/>
            </a:ln>
          </p:spPr>
        </p:sp>
        <p:grpSp>
          <p:nvGrpSpPr>
            <p:cNvPr id="1019" name="Border"/>
            <p:cNvGrpSpPr/>
            <p:nvPr/>
          </p:nvGrpSpPr>
          <p:grpSpPr>
            <a:xfrm>
              <a:off x="57600" y="237000"/>
              <a:ext cx="9028800" cy="6384000"/>
              <a:chOff x="57600" y="237000"/>
              <a:chExt cx="9028800" cy="6384000"/>
            </a:xfrm>
          </p:grpSpPr>
          <p:sp>
            <p:nvSpPr>
              <p:cNvPr id="1020" name=""/>
              <p:cNvSpPr/>
              <p:nvPr/>
            </p:nvSpPr>
            <p:spPr>
              <a:xfrm>
                <a:off x="57600" y="237000"/>
                <a:ext cx="9028800" cy="228000"/>
              </a:xfrm>
              <a:custGeom>
                <a:avLst/>
                <a:gdLst>
                  <a:gd name="rtr" fmla="*/ 8800800 w 9028800"/>
                </a:gdLst>
                <a:ahLst/>
                <a:cxnLst/>
                <a:rect l="l" t="t" r="rtr" b="b"/>
                <a:pathLst>
                  <a:path w="9028800" h="228000">
                    <a:moveTo>
                      <a:pt x="0" y="0"/>
                    </a:moveTo>
                    <a:lnTo>
                      <a:pt x="9028800" y="0"/>
                    </a:lnTo>
                    <a:lnTo>
                      <a:pt x="8800800" y="228000"/>
                    </a:lnTo>
                    <a:lnTo>
                      <a:pt x="0" y="228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CFAD8A"/>
                  </a:gs>
                  <a:gs pos="100000">
                    <a:srgbClr val="D9BDA1"/>
                  </a:gs>
                </a:gsLst>
                <a:lin ang="5400000" scaled="0"/>
              </a:gradFill>
              <a:ln w="7600" cap="flat">
                <a:solidFill>
                  <a:srgbClr val="CBC6BB"/>
                </a:solidFill>
                <a:bevel/>
              </a:ln>
            </p:spPr>
            <p:txBody>
              <a:bodyPr wrap="square" lIns="36000" tIns="18000" rIns="36000" bIns="18000" rtlCol="0" anchor="ctr"/>
              <a:lstStyle/>
              <a:p>
                <a:pPr algn="r"/>
                <a:r>
                  <a:rPr sz="912">
                    <a:solidFill>
                      <a:srgbClr val="000000"/>
                    </a:solidFill>
                    <a:latin typeface="Arial"/>
                  </a:rPr>
                  <a:t>Company/Date</a:t>
                </a:r>
              </a:p>
            </p:txBody>
          </p:sp>
          <p:sp>
            <p:nvSpPr>
              <p:cNvPr id="1021" name=""/>
              <p:cNvSpPr/>
              <p:nvPr/>
            </p:nvSpPr>
            <p:spPr>
              <a:xfrm>
                <a:off x="6377760" y="6256200"/>
                <a:ext cx="2708640" cy="364800"/>
              </a:xfrm>
              <a:custGeom>
                <a:avLst/>
                <a:gdLst>
                  <a:gd name="rtt" fmla="*/ 113088 h 364800"/>
                  <a:gd name="rtb" fmla="*/ 364800 h 364800"/>
                </a:gdLst>
                <a:ahLst/>
                <a:cxnLst/>
                <a:rect l="l" t="rtt" r="r" b="rtb"/>
                <a:pathLst>
                  <a:path w="2708640" h="364800">
                    <a:moveTo>
                      <a:pt x="364800" y="113088"/>
                    </a:moveTo>
                    <a:lnTo>
                      <a:pt x="2544480" y="113088"/>
                    </a:lnTo>
                    <a:lnTo>
                      <a:pt x="2708640" y="0"/>
                    </a:lnTo>
                    <a:lnTo>
                      <a:pt x="2708640" y="364800"/>
                    </a:lnTo>
                    <a:lnTo>
                      <a:pt x="0" y="364800"/>
                    </a:lnTo>
                    <a:lnTo>
                      <a:pt x="364800" y="113088"/>
                    </a:lnTo>
                    <a:close/>
                  </a:path>
                </a:pathLst>
              </a:custGeom>
              <a:gradFill>
                <a:gsLst>
                  <a:gs pos="0">
                    <a:srgbClr val="D8D2C5"/>
                  </a:gs>
                  <a:gs pos="100000">
                    <a:srgbClr val="C7BFAC"/>
                  </a:gs>
                </a:gsLst>
                <a:lin ang="5400000" scaled="0"/>
              </a:gradFill>
              <a:ln w="7600" cap="flat">
                <a:solidFill>
                  <a:srgbClr val="BAB7AF"/>
                </a:solidFill>
                <a:bevel/>
              </a:ln>
              <a:effectLst>
                <a:outerShdw blurRad="30000" dist="15200" dir="5400000" algn="tl">
                  <a:srgbClr val="000000">
                    <a:alpha val="40000"/>
                  </a:srgbClr>
                </a:outerShdw>
              </a:effectLst>
            </p:spPr>
            <p:txBody>
              <a:bodyPr wrap="square" lIns="36000" tIns="18000" rIns="36000" bIns="18000" rtlCol="0" anchor="ctr"/>
              <a:lstStyle/>
              <a:p>
                <a:pPr algn="r"/>
                <a:r>
                  <a:rPr sz="912">
                    <a:solidFill>
                      <a:srgbClr val="000000"/>
                    </a:solidFill>
                    <a:latin typeface="Arial"/>
                  </a:rPr>
                  <a:t>Company/Date</a:t>
                </a:r>
              </a:p>
            </p:txBody>
          </p:sp>
          <p:sp>
            <p:nvSpPr>
              <p:cNvPr id="1022" name=""/>
              <p:cNvSpPr/>
              <p:nvPr/>
            </p:nvSpPr>
            <p:spPr>
              <a:xfrm>
                <a:off x="57600" y="465000"/>
                <a:ext cx="6681312" cy="456000"/>
              </a:xfrm>
              <a:custGeom>
                <a:avLst/>
                <a:gdLst>
                  <a:gd name="rtr" fmla="*/ 6225312 w 6681312"/>
                </a:gdLst>
                <a:ahLst/>
                <a:cxnLst/>
                <a:rect l="l" t="t" r="rtr" b="b"/>
                <a:pathLst>
                  <a:path w="6681312" h="456000">
                    <a:moveTo>
                      <a:pt x="0" y="0"/>
                    </a:moveTo>
                    <a:lnTo>
                      <a:pt x="6681312" y="0"/>
                    </a:lnTo>
                    <a:lnTo>
                      <a:pt x="6225312" y="456000"/>
                    </a:lnTo>
                    <a:lnTo>
                      <a:pt x="0" y="456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4F2EE"/>
                  </a:gs>
                  <a:gs pos="100000">
                    <a:srgbClr val="F7F7F4"/>
                  </a:gs>
                </a:gsLst>
                <a:lin ang="5400000" scaled="0"/>
              </a:gradFill>
              <a:ln w="7600" cap="flat">
                <a:solidFill>
                  <a:srgbClr val="CBC6BB"/>
                </a:solidFill>
                <a:bevel/>
              </a:ln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1520">
                    <a:solidFill>
                      <a:srgbClr val="000000"/>
                    </a:solidFill>
                    <a:latin typeface="Arial"/>
                  </a:rPr>
                  <a:t>Manufacturing Oraganizational Chart</a:t>
                </a:r>
              </a:p>
            </p:txBody>
          </p:sp>
        </p:grpSp>
        <p:sp>
          <p:nvSpPr>
            <p:cNvPr id="182" name="Simple Card 2"/>
            <p:cNvSpPr/>
            <p:nvPr/>
          </p:nvSpPr>
          <p:spPr>
            <a:xfrm>
              <a:off x="3918400" y="10882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79800 h 364800"/>
                <a:gd name="rtr" fmla="*/ 1185600 w 1216000"/>
                <a:gd name="rtb" fmla="*/ 2850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0" y="0"/>
                  </a:moveTo>
                  <a:lnTo>
                    <a:pt x="1216000" y="0"/>
                  </a:lnTo>
                  <a:lnTo>
                    <a:pt x="1216000" y="364800"/>
                  </a:lnTo>
                  <a:lnTo>
                    <a:pt x="0" y="364800"/>
                  </a:lnTo>
                  <a:close/>
                </a:path>
              </a:pathLst>
            </a:custGeom>
            <a:pattFill prst="diagBrick">
              <a:fgClr>
                <a:srgbClr val="716259"/>
              </a:fgClr>
              <a:bgClr>
                <a:srgbClr val="B8B1AC"/>
              </a:bgClr>
            </a:pattFill>
            <a:ln w="7600" cap="flat">
              <a:solidFill>
                <a:srgbClr val="423229"/>
              </a:solidFill>
              <a:bevel/>
            </a:ln>
            <a:effectLst>
              <a:outerShdw blurRad="30000" dist="15200" dir="54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1368">
                  <a:solidFill>
                    <a:srgbClr val="FFFFFF"/>
                  </a:solidFill>
                  <a:latin typeface="Arial"/>
                </a:rPr>
                <a:t>Shareholder</a:t>
              </a:r>
            </a:p>
          </p:txBody>
        </p:sp>
        <p:sp>
          <p:nvSpPr>
            <p:cNvPr id="183" name="Simple Card 2"/>
            <p:cNvSpPr/>
            <p:nvPr/>
          </p:nvSpPr>
          <p:spPr>
            <a:xfrm>
              <a:off x="3918400" y="15746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79800 h 364800"/>
                <a:gd name="rtr" fmla="*/ 1185600 w 1216000"/>
                <a:gd name="rtb" fmla="*/ 2850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0" y="0"/>
                  </a:moveTo>
                  <a:lnTo>
                    <a:pt x="1216000" y="0"/>
                  </a:lnTo>
                  <a:lnTo>
                    <a:pt x="1216000" y="364800"/>
                  </a:lnTo>
                  <a:lnTo>
                    <a:pt x="0" y="364800"/>
                  </a:lnTo>
                  <a:close/>
                </a:path>
              </a:pathLst>
            </a:custGeom>
            <a:pattFill prst="diagBrick">
              <a:fgClr>
                <a:srgbClr val="716259"/>
              </a:fgClr>
              <a:bgClr>
                <a:srgbClr val="B8B1AC"/>
              </a:bgClr>
            </a:pattFill>
            <a:ln w="7600" cap="flat">
              <a:solidFill>
                <a:srgbClr val="423229"/>
              </a:solidFill>
              <a:bevel/>
            </a:ln>
            <a:effectLst>
              <a:outerShdw blurRad="30000" dist="15200" dir="54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1368">
                  <a:solidFill>
                    <a:srgbClr val="FFFFFF"/>
                  </a:solidFill>
                  <a:latin typeface="Arial"/>
                </a:rPr>
                <a:t>Board</a:t>
              </a:r>
            </a:p>
          </p:txBody>
        </p:sp>
        <p:sp>
          <p:nvSpPr>
            <p:cNvPr id="189" name="Simple Card 2"/>
            <p:cNvSpPr/>
            <p:nvPr/>
          </p:nvSpPr>
          <p:spPr>
            <a:xfrm>
              <a:off x="3918400" y="25474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14000 h 364800"/>
                <a:gd name="rtr" fmla="*/ 1185600 w 1216000"/>
                <a:gd name="rtb" fmla="*/ 2508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0" y="0"/>
                  </a:moveTo>
                  <a:lnTo>
                    <a:pt x="1216000" y="0"/>
                  </a:lnTo>
                  <a:lnTo>
                    <a:pt x="1216000" y="364800"/>
                  </a:lnTo>
                  <a:lnTo>
                    <a:pt x="0" y="364800"/>
                  </a:lnTo>
                  <a:close/>
                </a:path>
              </a:pathLst>
            </a:custGeom>
            <a:pattFill prst="pct5">
              <a:fgClr>
                <a:srgbClr val="B58B80"/>
              </a:fgClr>
              <a:bgClr>
                <a:srgbClr val="CBAEA6"/>
              </a:bgClr>
            </a:pattFill>
            <a:ln w="7600" cap="flat">
              <a:solidFill>
                <a:srgbClr val="A47063"/>
              </a:solidFill>
              <a:bevel/>
            </a:ln>
            <a:effectLst>
              <a:outerShdw blurRad="30000" dist="15200" dir="54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912">
                  <a:solidFill>
                    <a:srgbClr val="0D0D0D"/>
                  </a:solidFill>
                  <a:latin typeface="Arial"/>
                </a:rPr>
                <a:t>Director</a:t>
              </a:r>
            </a:p>
          </p:txBody>
        </p:sp>
        <p:sp>
          <p:nvSpPr>
            <p:cNvPr id="191" name="Simple Card 2"/>
            <p:cNvSpPr/>
            <p:nvPr/>
          </p:nvSpPr>
          <p:spPr>
            <a:xfrm>
              <a:off x="817600" y="30338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60800 h 364800"/>
                <a:gd name="rtr" fmla="*/ 1185600 w 1216000"/>
                <a:gd name="rtb" fmla="*/ 3040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0" y="0"/>
                  </a:moveTo>
                  <a:lnTo>
                    <a:pt x="1216000" y="0"/>
                  </a:lnTo>
                  <a:lnTo>
                    <a:pt x="1216000" y="364800"/>
                  </a:lnTo>
                  <a:lnTo>
                    <a:pt x="0" y="364800"/>
                  </a:lnTo>
                  <a:close/>
                </a:path>
              </a:pathLst>
            </a:custGeom>
            <a:pattFill prst="diagBrick">
              <a:fgClr>
                <a:srgbClr val="B4AA90"/>
              </a:fgClr>
              <a:bgClr>
                <a:srgbClr val="D9D5C7"/>
              </a:bgClr>
            </a:pattFill>
            <a:ln w="7600" cap="flat">
              <a:solidFill>
                <a:srgbClr val="8C805F"/>
              </a:solidFill>
              <a:bevel/>
            </a:ln>
            <a:effectLst>
              <a:outerShdw blurRad="30000" dist="15200" dir="54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Production </a:t>
              </a:r>
            </a:p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Department</a:t>
              </a:r>
            </a:p>
          </p:txBody>
        </p:sp>
        <p:sp>
          <p:nvSpPr>
            <p:cNvPr id="209" name="Simple Card 2"/>
            <p:cNvSpPr/>
            <p:nvPr/>
          </p:nvSpPr>
          <p:spPr>
            <a:xfrm>
              <a:off x="574400" y="54658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21600 h 364800"/>
                <a:gd name="rtr" fmla="*/ 1185600 w 1216000"/>
                <a:gd name="rtb" fmla="*/ 2432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0" y="0"/>
                  </a:moveTo>
                  <a:lnTo>
                    <a:pt x="1216000" y="0"/>
                  </a:lnTo>
                  <a:lnTo>
                    <a:pt x="1216000" y="364800"/>
                  </a:lnTo>
                  <a:lnTo>
                    <a:pt x="0" y="364800"/>
                  </a:lnTo>
                  <a:close/>
                </a:path>
              </a:pathLst>
            </a:custGeom>
            <a:pattFill prst="diagBrick">
              <a:fgClr>
                <a:srgbClr val="B4AA90"/>
              </a:fgClr>
              <a:bgClr>
                <a:srgbClr val="D9D5C7"/>
              </a:bgClr>
            </a:pattFill>
            <a:ln w="7600" cap="flat">
              <a:solidFill>
                <a:srgbClr val="8C805F"/>
              </a:solidFill>
              <a:bevel/>
            </a:ln>
            <a:effectLst>
              <a:outerShdw blurRad="30000" dist="15200" dir="54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Maintenance</a:t>
              </a:r>
            </a:p>
          </p:txBody>
        </p:sp>
        <p:sp>
          <p:nvSpPr>
            <p:cNvPr id="207" name="Simple Card 2"/>
            <p:cNvSpPr/>
            <p:nvPr/>
          </p:nvSpPr>
          <p:spPr>
            <a:xfrm>
              <a:off x="574400" y="49794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21600 h 364800"/>
                <a:gd name="rtr" fmla="*/ 1185600 w 1216000"/>
                <a:gd name="rtb" fmla="*/ 2432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0" y="0"/>
                  </a:moveTo>
                  <a:lnTo>
                    <a:pt x="1216000" y="0"/>
                  </a:lnTo>
                  <a:lnTo>
                    <a:pt x="1216000" y="364800"/>
                  </a:lnTo>
                  <a:lnTo>
                    <a:pt x="0" y="364800"/>
                  </a:lnTo>
                  <a:close/>
                </a:path>
              </a:pathLst>
            </a:custGeom>
            <a:pattFill prst="diagBrick">
              <a:fgClr>
                <a:srgbClr val="B4AA90"/>
              </a:fgClr>
              <a:bgClr>
                <a:srgbClr val="D9D5C7"/>
              </a:bgClr>
            </a:pattFill>
            <a:ln w="7600" cap="flat">
              <a:solidFill>
                <a:srgbClr val="8C805F"/>
              </a:solidFill>
              <a:bevel/>
            </a:ln>
            <a:effectLst>
              <a:outerShdw blurRad="30000" dist="15200" dir="54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QA Manager</a:t>
              </a:r>
            </a:p>
          </p:txBody>
        </p:sp>
        <p:sp>
          <p:nvSpPr>
            <p:cNvPr id="205" name="Simple Card 2"/>
            <p:cNvSpPr/>
            <p:nvPr/>
          </p:nvSpPr>
          <p:spPr>
            <a:xfrm>
              <a:off x="574400" y="44930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21600 h 364800"/>
                <a:gd name="rtr" fmla="*/ 1185600 w 1216000"/>
                <a:gd name="rtb" fmla="*/ 2432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0" y="0"/>
                  </a:moveTo>
                  <a:lnTo>
                    <a:pt x="1216000" y="0"/>
                  </a:lnTo>
                  <a:lnTo>
                    <a:pt x="1216000" y="364800"/>
                  </a:lnTo>
                  <a:lnTo>
                    <a:pt x="0" y="364800"/>
                  </a:lnTo>
                  <a:close/>
                </a:path>
              </a:pathLst>
            </a:custGeom>
            <a:pattFill prst="diagBrick">
              <a:fgClr>
                <a:srgbClr val="B4AA90"/>
              </a:fgClr>
              <a:bgClr>
                <a:srgbClr val="D9D5C7"/>
              </a:bgClr>
            </a:pattFill>
            <a:ln w="7600" cap="flat">
              <a:solidFill>
                <a:srgbClr val="8C805F"/>
              </a:solidFill>
              <a:bevel/>
            </a:ln>
            <a:effectLst>
              <a:outerShdw blurRad="30000" dist="15200" dir="54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Production</a:t>
              </a:r>
            </a:p>
          </p:txBody>
        </p:sp>
        <p:sp>
          <p:nvSpPr>
            <p:cNvPr id="203" name="Simple Card 2"/>
            <p:cNvSpPr/>
            <p:nvPr/>
          </p:nvSpPr>
          <p:spPr>
            <a:xfrm>
              <a:off x="574400" y="40066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21600 h 364800"/>
                <a:gd name="rtr" fmla="*/ 1185600 w 1216000"/>
                <a:gd name="rtb" fmla="*/ 2432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0" y="0"/>
                  </a:moveTo>
                  <a:lnTo>
                    <a:pt x="1216000" y="0"/>
                  </a:lnTo>
                  <a:lnTo>
                    <a:pt x="1216000" y="364800"/>
                  </a:lnTo>
                  <a:lnTo>
                    <a:pt x="0" y="364800"/>
                  </a:lnTo>
                  <a:close/>
                </a:path>
              </a:pathLst>
            </a:custGeom>
            <a:pattFill prst="diagBrick">
              <a:fgClr>
                <a:srgbClr val="B4AA90"/>
              </a:fgClr>
              <a:bgClr>
                <a:srgbClr val="D9D5C7"/>
              </a:bgClr>
            </a:pattFill>
            <a:ln w="7600" cap="flat">
              <a:solidFill>
                <a:srgbClr val="8C805F"/>
              </a:solidFill>
              <a:bevel/>
            </a:ln>
            <a:effectLst>
              <a:outerShdw blurRad="30000" dist="15200" dir="54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Technical / Industrial </a:t>
              </a:r>
              <a:r>
                <a:rPr sz="760">
                  <a:solidFill>
                    <a:srgbClr val="000000"/>
                  </a:solidFill>
                  <a:latin typeface="Arial"/>
                </a:rPr>
                <a:t>Design</a:t>
              </a:r>
            </a:p>
          </p:txBody>
        </p:sp>
        <p:sp>
          <p:nvSpPr>
            <p:cNvPr id="201" name="Simple Card 2"/>
            <p:cNvSpPr/>
            <p:nvPr/>
          </p:nvSpPr>
          <p:spPr>
            <a:xfrm>
              <a:off x="574400" y="35202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21600 h 364800"/>
                <a:gd name="rtr" fmla="*/ 1185600 w 1216000"/>
                <a:gd name="rtb" fmla="*/ 2432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0" y="0"/>
                  </a:moveTo>
                  <a:lnTo>
                    <a:pt x="1216000" y="0"/>
                  </a:lnTo>
                  <a:lnTo>
                    <a:pt x="1216000" y="364800"/>
                  </a:lnTo>
                  <a:lnTo>
                    <a:pt x="0" y="364800"/>
                  </a:lnTo>
                  <a:close/>
                </a:path>
              </a:pathLst>
            </a:custGeom>
            <a:pattFill prst="diagBrick">
              <a:fgClr>
                <a:srgbClr val="B4AA90"/>
              </a:fgClr>
              <a:bgClr>
                <a:srgbClr val="D9D5C7"/>
              </a:bgClr>
            </a:pattFill>
            <a:ln w="7600" cap="flat">
              <a:solidFill>
                <a:srgbClr val="8C805F"/>
              </a:solidFill>
              <a:bevel/>
            </a:ln>
            <a:effectLst>
              <a:outerShdw blurRad="30000" dist="15200" dir="54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Production Planning</a:t>
              </a:r>
            </a:p>
          </p:txBody>
        </p:sp>
        <p:sp>
          <p:nvSpPr>
            <p:cNvPr id="193" name="Simple Card 2"/>
            <p:cNvSpPr/>
            <p:nvPr/>
          </p:nvSpPr>
          <p:spPr>
            <a:xfrm>
              <a:off x="2155200" y="30338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21600 h 364800"/>
                <a:gd name="rtr" fmla="*/ 1185600 w 1216000"/>
                <a:gd name="rtb" fmla="*/ 2432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0" y="0"/>
                  </a:moveTo>
                  <a:lnTo>
                    <a:pt x="1216000" y="0"/>
                  </a:lnTo>
                  <a:lnTo>
                    <a:pt x="1216000" y="364800"/>
                  </a:lnTo>
                  <a:lnTo>
                    <a:pt x="0" y="364800"/>
                  </a:lnTo>
                  <a:close/>
                </a:path>
              </a:pathLst>
            </a:custGeom>
            <a:pattFill prst="diagBrick">
              <a:fgClr>
                <a:srgbClr val="B4AA90"/>
              </a:fgClr>
              <a:bgClr>
                <a:srgbClr val="D9D5C7"/>
              </a:bgClr>
            </a:pattFill>
            <a:ln w="7600" cap="flat">
              <a:solidFill>
                <a:srgbClr val="8C805F"/>
              </a:solidFill>
              <a:bevel/>
            </a:ln>
            <a:effectLst>
              <a:outerShdw blurRad="30000" dist="15200" dir="54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Investment Department</a:t>
              </a:r>
            </a:p>
          </p:txBody>
        </p:sp>
        <p:sp>
          <p:nvSpPr>
            <p:cNvPr id="215" name="Simple Card 2"/>
            <p:cNvSpPr/>
            <p:nvPr/>
          </p:nvSpPr>
          <p:spPr>
            <a:xfrm>
              <a:off x="1912000" y="44930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21600 h 364800"/>
                <a:gd name="rtr" fmla="*/ 1185600 w 1216000"/>
                <a:gd name="rtb" fmla="*/ 2432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0" y="0"/>
                  </a:moveTo>
                  <a:lnTo>
                    <a:pt x="1216000" y="0"/>
                  </a:lnTo>
                  <a:lnTo>
                    <a:pt x="1216000" y="364800"/>
                  </a:lnTo>
                  <a:lnTo>
                    <a:pt x="0" y="364800"/>
                  </a:lnTo>
                  <a:close/>
                </a:path>
              </a:pathLst>
            </a:custGeom>
            <a:pattFill prst="diagBrick">
              <a:fgClr>
                <a:srgbClr val="B4AA90"/>
              </a:fgClr>
              <a:bgClr>
                <a:srgbClr val="D9D5C7"/>
              </a:bgClr>
            </a:pattFill>
            <a:ln w="7600" cap="flat">
              <a:solidFill>
                <a:srgbClr val="8C805F"/>
              </a:solidFill>
              <a:bevel/>
            </a:ln>
            <a:effectLst>
              <a:outerShdw blurRad="30000" dist="15200" dir="54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Engineering Department</a:t>
              </a:r>
            </a:p>
          </p:txBody>
        </p:sp>
        <p:sp>
          <p:nvSpPr>
            <p:cNvPr id="213" name="Simple Card 2"/>
            <p:cNvSpPr/>
            <p:nvPr/>
          </p:nvSpPr>
          <p:spPr>
            <a:xfrm>
              <a:off x="1912000" y="40066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21600 h 364800"/>
                <a:gd name="rtr" fmla="*/ 1185600 w 1216000"/>
                <a:gd name="rtb" fmla="*/ 2432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0" y="0"/>
                  </a:moveTo>
                  <a:lnTo>
                    <a:pt x="1216000" y="0"/>
                  </a:lnTo>
                  <a:lnTo>
                    <a:pt x="1216000" y="364800"/>
                  </a:lnTo>
                  <a:lnTo>
                    <a:pt x="0" y="364800"/>
                  </a:lnTo>
                  <a:close/>
                </a:path>
              </a:pathLst>
            </a:custGeom>
            <a:pattFill prst="diagBrick">
              <a:fgClr>
                <a:srgbClr val="B4AA90"/>
              </a:fgClr>
              <a:bgClr>
                <a:srgbClr val="D9D5C7"/>
              </a:bgClr>
            </a:pattFill>
            <a:ln w="7600" cap="flat">
              <a:solidFill>
                <a:srgbClr val="8C805F"/>
              </a:solidFill>
              <a:bevel/>
            </a:ln>
            <a:effectLst>
              <a:outerShdw blurRad="30000" dist="15200" dir="54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Planning Department</a:t>
              </a:r>
            </a:p>
          </p:txBody>
        </p:sp>
        <p:sp>
          <p:nvSpPr>
            <p:cNvPr id="211" name="Simple Card 2"/>
            <p:cNvSpPr/>
            <p:nvPr/>
          </p:nvSpPr>
          <p:spPr>
            <a:xfrm>
              <a:off x="1912000" y="35202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21600 h 364800"/>
                <a:gd name="rtr" fmla="*/ 1185600 w 1216000"/>
                <a:gd name="rtb" fmla="*/ 2432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0" y="0"/>
                  </a:moveTo>
                  <a:lnTo>
                    <a:pt x="1216000" y="0"/>
                  </a:lnTo>
                  <a:lnTo>
                    <a:pt x="1216000" y="364800"/>
                  </a:lnTo>
                  <a:lnTo>
                    <a:pt x="0" y="364800"/>
                  </a:lnTo>
                  <a:close/>
                </a:path>
              </a:pathLst>
            </a:custGeom>
            <a:pattFill prst="diagBrick">
              <a:fgClr>
                <a:srgbClr val="B4AA90"/>
              </a:fgClr>
              <a:bgClr>
                <a:srgbClr val="D9D5C7"/>
              </a:bgClr>
            </a:pattFill>
            <a:ln w="7600" cap="flat">
              <a:solidFill>
                <a:srgbClr val="8C805F"/>
              </a:solidFill>
              <a:bevel/>
            </a:ln>
            <a:effectLst>
              <a:outerShdw blurRad="30000" dist="15200" dir="54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Research Department</a:t>
              </a:r>
            </a:p>
          </p:txBody>
        </p:sp>
        <p:sp>
          <p:nvSpPr>
            <p:cNvPr id="195" name="Simple Card 2"/>
            <p:cNvSpPr/>
            <p:nvPr/>
          </p:nvSpPr>
          <p:spPr>
            <a:xfrm>
              <a:off x="3918400" y="30338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21600 h 364800"/>
                <a:gd name="rtr" fmla="*/ 1185600 w 1216000"/>
                <a:gd name="rtb" fmla="*/ 2432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0" y="0"/>
                  </a:moveTo>
                  <a:lnTo>
                    <a:pt x="1216000" y="0"/>
                  </a:lnTo>
                  <a:lnTo>
                    <a:pt x="1216000" y="364800"/>
                  </a:lnTo>
                  <a:lnTo>
                    <a:pt x="0" y="364800"/>
                  </a:lnTo>
                  <a:close/>
                </a:path>
              </a:pathLst>
            </a:custGeom>
            <a:pattFill prst="diagBrick">
              <a:fgClr>
                <a:srgbClr val="B4AA90"/>
              </a:fgClr>
              <a:bgClr>
                <a:srgbClr val="D9D5C7"/>
              </a:bgClr>
            </a:pattFill>
            <a:ln w="7600" cap="flat">
              <a:solidFill>
                <a:srgbClr val="8C805F"/>
              </a:solidFill>
              <a:bevel/>
            </a:ln>
            <a:effectLst>
              <a:outerShdw blurRad="30000" dist="15200" dir="54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Marketing Department</a:t>
              </a:r>
            </a:p>
          </p:txBody>
        </p:sp>
        <p:sp>
          <p:nvSpPr>
            <p:cNvPr id="225" name="Simple Card 2"/>
            <p:cNvSpPr/>
            <p:nvPr/>
          </p:nvSpPr>
          <p:spPr>
            <a:xfrm>
              <a:off x="4587200" y="44930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21600 h 364800"/>
                <a:gd name="rtr" fmla="*/ 1185600 w 1216000"/>
                <a:gd name="rtb" fmla="*/ 2432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0" y="0"/>
                  </a:moveTo>
                  <a:lnTo>
                    <a:pt x="1216000" y="0"/>
                  </a:lnTo>
                  <a:lnTo>
                    <a:pt x="1216000" y="364800"/>
                  </a:lnTo>
                  <a:lnTo>
                    <a:pt x="0" y="364800"/>
                  </a:lnTo>
                  <a:close/>
                </a:path>
              </a:pathLst>
            </a:custGeom>
            <a:pattFill prst="diagBrick">
              <a:fgClr>
                <a:srgbClr val="B4AA90"/>
              </a:fgClr>
              <a:bgClr>
                <a:srgbClr val="D9D5C7"/>
              </a:bgClr>
            </a:pattFill>
            <a:ln w="7600" cap="flat">
              <a:solidFill>
                <a:srgbClr val="8C805F"/>
              </a:solidFill>
              <a:bevel/>
            </a:ln>
            <a:effectLst>
              <a:outerShdw blurRad="30000" dist="15200" dir="54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Market Analyst</a:t>
              </a:r>
            </a:p>
          </p:txBody>
        </p:sp>
        <p:sp>
          <p:nvSpPr>
            <p:cNvPr id="223" name="Simple Card 2"/>
            <p:cNvSpPr/>
            <p:nvPr/>
          </p:nvSpPr>
          <p:spPr>
            <a:xfrm>
              <a:off x="3249600" y="40066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21600 h 364800"/>
                <a:gd name="rtr" fmla="*/ 1185600 w 1216000"/>
                <a:gd name="rtb" fmla="*/ 2432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0" y="0"/>
                  </a:moveTo>
                  <a:lnTo>
                    <a:pt x="1216000" y="0"/>
                  </a:lnTo>
                  <a:lnTo>
                    <a:pt x="1216000" y="364800"/>
                  </a:lnTo>
                  <a:lnTo>
                    <a:pt x="0" y="364800"/>
                  </a:lnTo>
                  <a:close/>
                </a:path>
              </a:pathLst>
            </a:custGeom>
            <a:pattFill prst="diagBrick">
              <a:fgClr>
                <a:srgbClr val="B4AA90"/>
              </a:fgClr>
              <a:bgClr>
                <a:srgbClr val="D9D5C7"/>
              </a:bgClr>
            </a:pattFill>
            <a:ln w="7600" cap="flat">
              <a:solidFill>
                <a:srgbClr val="8C805F"/>
              </a:solidFill>
              <a:bevel/>
            </a:ln>
            <a:effectLst>
              <a:outerShdw blurRad="30000" dist="15200" dir="54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Trade Marketing</a:t>
              </a:r>
            </a:p>
          </p:txBody>
        </p:sp>
        <p:sp>
          <p:nvSpPr>
            <p:cNvPr id="221" name="Simple Card 2"/>
            <p:cNvSpPr/>
            <p:nvPr/>
          </p:nvSpPr>
          <p:spPr>
            <a:xfrm>
              <a:off x="4587200" y="40066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21600 h 364800"/>
                <a:gd name="rtr" fmla="*/ 1185600 w 1216000"/>
                <a:gd name="rtb" fmla="*/ 2432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0" y="0"/>
                  </a:moveTo>
                  <a:lnTo>
                    <a:pt x="1216000" y="0"/>
                  </a:lnTo>
                  <a:lnTo>
                    <a:pt x="1216000" y="364800"/>
                  </a:lnTo>
                  <a:lnTo>
                    <a:pt x="0" y="364800"/>
                  </a:lnTo>
                  <a:close/>
                </a:path>
              </a:pathLst>
            </a:custGeom>
            <a:pattFill prst="diagBrick">
              <a:fgClr>
                <a:srgbClr val="B4AA90"/>
              </a:fgClr>
              <a:bgClr>
                <a:srgbClr val="D9D5C7"/>
              </a:bgClr>
            </a:pattFill>
            <a:ln w="7600" cap="flat">
              <a:solidFill>
                <a:srgbClr val="8C805F"/>
              </a:solidFill>
              <a:bevel/>
            </a:ln>
            <a:effectLst>
              <a:outerShdw blurRad="30000" dist="15200" dir="54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Public Relations</a:t>
              </a:r>
            </a:p>
          </p:txBody>
        </p:sp>
        <p:sp>
          <p:nvSpPr>
            <p:cNvPr id="219" name="Simple Card 2"/>
            <p:cNvSpPr/>
            <p:nvPr/>
          </p:nvSpPr>
          <p:spPr>
            <a:xfrm>
              <a:off x="3249600" y="35202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21600 h 364800"/>
                <a:gd name="rtr" fmla="*/ 1185600 w 1216000"/>
                <a:gd name="rtb" fmla="*/ 2432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0" y="0"/>
                  </a:moveTo>
                  <a:lnTo>
                    <a:pt x="1216000" y="0"/>
                  </a:lnTo>
                  <a:lnTo>
                    <a:pt x="1216000" y="364800"/>
                  </a:lnTo>
                  <a:lnTo>
                    <a:pt x="0" y="364800"/>
                  </a:lnTo>
                  <a:close/>
                </a:path>
              </a:pathLst>
            </a:custGeom>
            <a:pattFill prst="diagBrick">
              <a:fgClr>
                <a:srgbClr val="B4AA90"/>
              </a:fgClr>
              <a:bgClr>
                <a:srgbClr val="D9D5C7"/>
              </a:bgClr>
            </a:pattFill>
            <a:ln w="7600" cap="flat">
              <a:solidFill>
                <a:srgbClr val="8C805F"/>
              </a:solidFill>
              <a:bevel/>
            </a:ln>
            <a:effectLst>
              <a:outerShdw blurRad="30000" dist="15200" dir="54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Brand / Advertising </a:t>
              </a:r>
              <a:r>
                <a:rPr sz="760">
                  <a:solidFill>
                    <a:srgbClr val="000000"/>
                  </a:solidFill>
                  <a:latin typeface="Arial"/>
                </a:rPr>
                <a:t>Creative</a:t>
              </a:r>
            </a:p>
          </p:txBody>
        </p:sp>
        <p:sp>
          <p:nvSpPr>
            <p:cNvPr id="217" name="Simple Card 2"/>
            <p:cNvSpPr/>
            <p:nvPr/>
          </p:nvSpPr>
          <p:spPr>
            <a:xfrm>
              <a:off x="4587200" y="35202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21600 h 364800"/>
                <a:gd name="rtr" fmla="*/ 1185600 w 1216000"/>
                <a:gd name="rtb" fmla="*/ 2432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0" y="0"/>
                  </a:moveTo>
                  <a:lnTo>
                    <a:pt x="1216000" y="0"/>
                  </a:lnTo>
                  <a:lnTo>
                    <a:pt x="1216000" y="364800"/>
                  </a:lnTo>
                  <a:lnTo>
                    <a:pt x="0" y="364800"/>
                  </a:lnTo>
                  <a:close/>
                </a:path>
              </a:pathLst>
            </a:custGeom>
            <a:pattFill prst="diagBrick">
              <a:fgClr>
                <a:srgbClr val="B4AA90"/>
              </a:fgClr>
              <a:bgClr>
                <a:srgbClr val="D9D5C7"/>
              </a:bgClr>
            </a:pattFill>
            <a:ln w="7600" cap="flat">
              <a:solidFill>
                <a:srgbClr val="8C805F"/>
              </a:solidFill>
              <a:bevel/>
            </a:ln>
            <a:effectLst>
              <a:outerShdw blurRad="30000" dist="15200" dir="54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Promotions / Media</a:t>
              </a:r>
            </a:p>
          </p:txBody>
        </p:sp>
        <p:sp>
          <p:nvSpPr>
            <p:cNvPr id="197" name="Simple Card 2"/>
            <p:cNvSpPr/>
            <p:nvPr/>
          </p:nvSpPr>
          <p:spPr>
            <a:xfrm>
              <a:off x="5681600" y="30338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21600 h 364800"/>
                <a:gd name="rtr" fmla="*/ 1185600 w 1216000"/>
                <a:gd name="rtb" fmla="*/ 2432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0" y="0"/>
                  </a:moveTo>
                  <a:lnTo>
                    <a:pt x="1216000" y="0"/>
                  </a:lnTo>
                  <a:lnTo>
                    <a:pt x="1216000" y="364800"/>
                  </a:lnTo>
                  <a:lnTo>
                    <a:pt x="0" y="364800"/>
                  </a:lnTo>
                  <a:close/>
                </a:path>
              </a:pathLst>
            </a:custGeom>
            <a:pattFill prst="diagBrick">
              <a:fgClr>
                <a:srgbClr val="B4AA90"/>
              </a:fgClr>
              <a:bgClr>
                <a:srgbClr val="D9D5C7"/>
              </a:bgClr>
            </a:pattFill>
            <a:ln w="7600" cap="flat">
              <a:solidFill>
                <a:srgbClr val="8C805F"/>
              </a:solidFill>
              <a:bevel/>
            </a:ln>
            <a:effectLst>
              <a:outerShdw blurRad="30000" dist="15200" dir="54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Technical Department</a:t>
              </a:r>
            </a:p>
          </p:txBody>
        </p:sp>
        <p:sp>
          <p:nvSpPr>
            <p:cNvPr id="235" name="Simple Card 2"/>
            <p:cNvSpPr/>
            <p:nvPr/>
          </p:nvSpPr>
          <p:spPr>
            <a:xfrm>
              <a:off x="5924800" y="54658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21600 h 364800"/>
                <a:gd name="rtr" fmla="*/ 1185600 w 1216000"/>
                <a:gd name="rtb" fmla="*/ 2432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0" y="0"/>
                  </a:moveTo>
                  <a:lnTo>
                    <a:pt x="1216000" y="0"/>
                  </a:lnTo>
                  <a:lnTo>
                    <a:pt x="1216000" y="364800"/>
                  </a:lnTo>
                  <a:lnTo>
                    <a:pt x="0" y="364800"/>
                  </a:lnTo>
                  <a:close/>
                </a:path>
              </a:pathLst>
            </a:custGeom>
            <a:pattFill prst="diagBrick">
              <a:fgClr>
                <a:srgbClr val="B4AA90"/>
              </a:fgClr>
              <a:bgClr>
                <a:srgbClr val="D9D5C7"/>
              </a:bgClr>
            </a:pattFill>
            <a:ln w="7600" cap="flat">
              <a:solidFill>
                <a:srgbClr val="8C805F"/>
              </a:solidFill>
              <a:bevel/>
            </a:ln>
            <a:effectLst>
              <a:outerShdw blurRad="30000" dist="15200" dir="54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Customer Service </a:t>
              </a:r>
              <a:r>
                <a:rPr sz="760">
                  <a:solidFill>
                    <a:srgbClr val="000000"/>
                  </a:solidFill>
                  <a:latin typeface="Arial"/>
                </a:rPr>
                <a:t>Department</a:t>
              </a:r>
            </a:p>
          </p:txBody>
        </p:sp>
        <p:sp>
          <p:nvSpPr>
            <p:cNvPr id="233" name="Simple Card 2"/>
            <p:cNvSpPr/>
            <p:nvPr/>
          </p:nvSpPr>
          <p:spPr>
            <a:xfrm>
              <a:off x="5924800" y="49794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21600 h 364800"/>
                <a:gd name="rtr" fmla="*/ 1185600 w 1216000"/>
                <a:gd name="rtb" fmla="*/ 2432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0" y="0"/>
                  </a:moveTo>
                  <a:lnTo>
                    <a:pt x="1216000" y="0"/>
                  </a:lnTo>
                  <a:lnTo>
                    <a:pt x="1216000" y="364800"/>
                  </a:lnTo>
                  <a:lnTo>
                    <a:pt x="0" y="364800"/>
                  </a:lnTo>
                  <a:close/>
                </a:path>
              </a:pathLst>
            </a:custGeom>
            <a:pattFill prst="diagBrick">
              <a:fgClr>
                <a:srgbClr val="B4AA90"/>
              </a:fgClr>
              <a:bgClr>
                <a:srgbClr val="D9D5C7"/>
              </a:bgClr>
            </a:pattFill>
            <a:ln w="7600" cap="flat">
              <a:solidFill>
                <a:srgbClr val="8C805F"/>
              </a:solidFill>
              <a:bevel/>
            </a:ln>
            <a:effectLst>
              <a:outerShdw blurRad="30000" dist="15200" dir="54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Technical Service </a:t>
              </a:r>
              <a:r>
                <a:rPr sz="760">
                  <a:solidFill>
                    <a:srgbClr val="000000"/>
                  </a:solidFill>
                  <a:latin typeface="Arial"/>
                </a:rPr>
                <a:t>Department</a:t>
              </a:r>
            </a:p>
          </p:txBody>
        </p:sp>
        <p:sp>
          <p:nvSpPr>
            <p:cNvPr id="231" name="Simple Card 2"/>
            <p:cNvSpPr/>
            <p:nvPr/>
          </p:nvSpPr>
          <p:spPr>
            <a:xfrm>
              <a:off x="5924800" y="44930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21600 h 364800"/>
                <a:gd name="rtr" fmla="*/ 1185600 w 1216000"/>
                <a:gd name="rtb" fmla="*/ 2432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0" y="0"/>
                  </a:moveTo>
                  <a:lnTo>
                    <a:pt x="1216000" y="0"/>
                  </a:lnTo>
                  <a:lnTo>
                    <a:pt x="1216000" y="364800"/>
                  </a:lnTo>
                  <a:lnTo>
                    <a:pt x="0" y="364800"/>
                  </a:lnTo>
                  <a:close/>
                </a:path>
              </a:pathLst>
            </a:custGeom>
            <a:pattFill prst="diagBrick">
              <a:fgClr>
                <a:srgbClr val="B4AA90"/>
              </a:fgClr>
              <a:bgClr>
                <a:srgbClr val="D9D5C7"/>
              </a:bgClr>
            </a:pattFill>
            <a:ln w="7600" cap="flat">
              <a:solidFill>
                <a:srgbClr val="8C805F"/>
              </a:solidFill>
              <a:bevel/>
            </a:ln>
            <a:effectLst>
              <a:outerShdw blurRad="30000" dist="15200" dir="54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Technical Audit </a:t>
              </a:r>
              <a:r>
                <a:rPr sz="760">
                  <a:solidFill>
                    <a:srgbClr val="000000"/>
                  </a:solidFill>
                  <a:latin typeface="Arial"/>
                </a:rPr>
                <a:t>Department</a:t>
              </a:r>
            </a:p>
          </p:txBody>
        </p:sp>
        <p:sp>
          <p:nvSpPr>
            <p:cNvPr id="229" name="Simple Card 2"/>
            <p:cNvSpPr/>
            <p:nvPr/>
          </p:nvSpPr>
          <p:spPr>
            <a:xfrm>
              <a:off x="5924800" y="40066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21600 h 364800"/>
                <a:gd name="rtr" fmla="*/ 1185600 w 1216000"/>
                <a:gd name="rtb" fmla="*/ 2432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0" y="0"/>
                  </a:moveTo>
                  <a:lnTo>
                    <a:pt x="1216000" y="0"/>
                  </a:lnTo>
                  <a:lnTo>
                    <a:pt x="1216000" y="364800"/>
                  </a:lnTo>
                  <a:lnTo>
                    <a:pt x="0" y="364800"/>
                  </a:lnTo>
                  <a:close/>
                </a:path>
              </a:pathLst>
            </a:custGeom>
            <a:pattFill prst="diagBrick">
              <a:fgClr>
                <a:srgbClr val="B4AA90"/>
              </a:fgClr>
              <a:bgClr>
                <a:srgbClr val="D9D5C7"/>
              </a:bgClr>
            </a:pattFill>
            <a:ln w="7600" cap="flat">
              <a:solidFill>
                <a:srgbClr val="8C805F"/>
              </a:solidFill>
              <a:bevel/>
            </a:ln>
            <a:effectLst>
              <a:outerShdw blurRad="30000" dist="15200" dir="54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Research/ Development </a:t>
              </a:r>
              <a:r>
                <a:rPr sz="760">
                  <a:solidFill>
                    <a:srgbClr val="000000"/>
                  </a:solidFill>
                  <a:latin typeface="Arial"/>
                </a:rPr>
                <a:t>Department</a:t>
              </a:r>
            </a:p>
          </p:txBody>
        </p:sp>
        <p:sp>
          <p:nvSpPr>
            <p:cNvPr id="227" name="Simple Card 2"/>
            <p:cNvSpPr/>
            <p:nvPr/>
          </p:nvSpPr>
          <p:spPr>
            <a:xfrm>
              <a:off x="5924800" y="35202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21600 h 364800"/>
                <a:gd name="rtr" fmla="*/ 1185600 w 1216000"/>
                <a:gd name="rtb" fmla="*/ 2432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0" y="0"/>
                  </a:moveTo>
                  <a:lnTo>
                    <a:pt x="1216000" y="0"/>
                  </a:lnTo>
                  <a:lnTo>
                    <a:pt x="1216000" y="364800"/>
                  </a:lnTo>
                  <a:lnTo>
                    <a:pt x="0" y="364800"/>
                  </a:lnTo>
                  <a:close/>
                </a:path>
              </a:pathLst>
            </a:custGeom>
            <a:pattFill prst="diagBrick">
              <a:fgClr>
                <a:srgbClr val="B4AA90"/>
              </a:fgClr>
              <a:bgClr>
                <a:srgbClr val="D9D5C7"/>
              </a:bgClr>
            </a:pattFill>
            <a:ln w="7600" cap="flat">
              <a:solidFill>
                <a:srgbClr val="8C805F"/>
              </a:solidFill>
              <a:bevel/>
            </a:ln>
            <a:effectLst>
              <a:outerShdw blurRad="30000" dist="15200" dir="54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Product Design </a:t>
              </a:r>
              <a:r>
                <a:rPr sz="760">
                  <a:solidFill>
                    <a:srgbClr val="000000"/>
                  </a:solidFill>
                  <a:latin typeface="Arial"/>
                </a:rPr>
                <a:t>Department</a:t>
              </a:r>
            </a:p>
          </p:txBody>
        </p:sp>
        <p:sp>
          <p:nvSpPr>
            <p:cNvPr id="199" name="Simple Card 2"/>
            <p:cNvSpPr/>
            <p:nvPr/>
          </p:nvSpPr>
          <p:spPr>
            <a:xfrm>
              <a:off x="7019200" y="30338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21600 h 364800"/>
                <a:gd name="rtr" fmla="*/ 1185600 w 1216000"/>
                <a:gd name="rtb" fmla="*/ 2432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0" y="0"/>
                  </a:moveTo>
                  <a:lnTo>
                    <a:pt x="1216000" y="0"/>
                  </a:lnTo>
                  <a:lnTo>
                    <a:pt x="1216000" y="364800"/>
                  </a:lnTo>
                  <a:lnTo>
                    <a:pt x="0" y="364800"/>
                  </a:lnTo>
                  <a:close/>
                </a:path>
              </a:pathLst>
            </a:custGeom>
            <a:pattFill prst="diagBrick">
              <a:fgClr>
                <a:srgbClr val="B4AA90"/>
              </a:fgClr>
              <a:bgClr>
                <a:srgbClr val="D9D5C7"/>
              </a:bgClr>
            </a:pattFill>
            <a:ln w="7600" cap="flat">
              <a:solidFill>
                <a:srgbClr val="8C805F"/>
              </a:solidFill>
              <a:bevel/>
            </a:ln>
            <a:effectLst>
              <a:outerShdw blurRad="30000" dist="15200" dir="54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Human Resources </a:t>
              </a:r>
              <a:r>
                <a:rPr sz="760">
                  <a:solidFill>
                    <a:srgbClr val="000000"/>
                  </a:solidFill>
                  <a:latin typeface="Arial"/>
                </a:rPr>
                <a:t>Department</a:t>
              </a:r>
            </a:p>
          </p:txBody>
        </p:sp>
        <p:sp>
          <p:nvSpPr>
            <p:cNvPr id="243" name="Simple Card 2"/>
            <p:cNvSpPr/>
            <p:nvPr/>
          </p:nvSpPr>
          <p:spPr>
            <a:xfrm>
              <a:off x="7262400" y="49794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21600 h 364800"/>
                <a:gd name="rtr" fmla="*/ 1185600 w 1216000"/>
                <a:gd name="rtb" fmla="*/ 2432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0" y="0"/>
                  </a:moveTo>
                  <a:lnTo>
                    <a:pt x="1216000" y="0"/>
                  </a:lnTo>
                  <a:lnTo>
                    <a:pt x="1216000" y="364800"/>
                  </a:lnTo>
                  <a:lnTo>
                    <a:pt x="0" y="364800"/>
                  </a:lnTo>
                  <a:close/>
                </a:path>
              </a:pathLst>
            </a:custGeom>
            <a:pattFill prst="diagBrick">
              <a:fgClr>
                <a:srgbClr val="B4AA90"/>
              </a:fgClr>
              <a:bgClr>
                <a:srgbClr val="D9D5C7"/>
              </a:bgClr>
            </a:pattFill>
            <a:ln w="7600" cap="flat">
              <a:solidFill>
                <a:srgbClr val="8C805F"/>
              </a:solidFill>
              <a:bevel/>
            </a:ln>
            <a:effectLst>
              <a:outerShdw blurRad="30000" dist="15200" dir="54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Compensation &amp; </a:t>
              </a:r>
              <a:r>
                <a:rPr sz="760">
                  <a:solidFill>
                    <a:srgbClr val="000000"/>
                  </a:solidFill>
                  <a:latin typeface="Arial"/>
                </a:rPr>
                <a:t>Benefits</a:t>
              </a:r>
            </a:p>
          </p:txBody>
        </p:sp>
        <p:sp>
          <p:nvSpPr>
            <p:cNvPr id="241" name="Simple Card 2"/>
            <p:cNvSpPr/>
            <p:nvPr/>
          </p:nvSpPr>
          <p:spPr>
            <a:xfrm>
              <a:off x="7262400" y="44930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21600 h 364800"/>
                <a:gd name="rtr" fmla="*/ 1185600 w 1216000"/>
                <a:gd name="rtb" fmla="*/ 2432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0" y="0"/>
                  </a:moveTo>
                  <a:lnTo>
                    <a:pt x="1216000" y="0"/>
                  </a:lnTo>
                  <a:lnTo>
                    <a:pt x="1216000" y="364800"/>
                  </a:lnTo>
                  <a:lnTo>
                    <a:pt x="0" y="364800"/>
                  </a:lnTo>
                  <a:close/>
                </a:path>
              </a:pathLst>
            </a:custGeom>
            <a:pattFill prst="diagBrick">
              <a:fgClr>
                <a:srgbClr val="B4AA90"/>
              </a:fgClr>
              <a:bgClr>
                <a:srgbClr val="D9D5C7"/>
              </a:bgClr>
            </a:pattFill>
            <a:ln w="7600" cap="flat">
              <a:solidFill>
                <a:srgbClr val="8C805F"/>
              </a:solidFill>
              <a:bevel/>
            </a:ln>
            <a:effectLst>
              <a:outerShdw blurRad="30000" dist="15200" dir="54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Office Support</a:t>
              </a:r>
            </a:p>
          </p:txBody>
        </p:sp>
        <p:sp>
          <p:nvSpPr>
            <p:cNvPr id="239" name="Simple Card 2"/>
            <p:cNvSpPr/>
            <p:nvPr/>
          </p:nvSpPr>
          <p:spPr>
            <a:xfrm>
              <a:off x="7262400" y="40066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21600 h 364800"/>
                <a:gd name="rtr" fmla="*/ 1185600 w 1216000"/>
                <a:gd name="rtb" fmla="*/ 2432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0" y="0"/>
                  </a:moveTo>
                  <a:lnTo>
                    <a:pt x="1216000" y="0"/>
                  </a:lnTo>
                  <a:lnTo>
                    <a:pt x="1216000" y="364800"/>
                  </a:lnTo>
                  <a:lnTo>
                    <a:pt x="0" y="364800"/>
                  </a:lnTo>
                  <a:close/>
                </a:path>
              </a:pathLst>
            </a:custGeom>
            <a:pattFill prst="diagBrick">
              <a:fgClr>
                <a:srgbClr val="B4AA90"/>
              </a:fgClr>
              <a:bgClr>
                <a:srgbClr val="D9D5C7"/>
              </a:bgClr>
            </a:pattFill>
            <a:ln w="7600" cap="flat">
              <a:solidFill>
                <a:srgbClr val="8C805F"/>
              </a:solidFill>
              <a:bevel/>
            </a:ln>
            <a:effectLst>
              <a:outerShdw blurRad="30000" dist="15200" dir="54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Recruiting Team</a:t>
              </a:r>
            </a:p>
          </p:txBody>
        </p:sp>
        <p:sp>
          <p:nvSpPr>
            <p:cNvPr id="237" name="Simple Card 2"/>
            <p:cNvSpPr/>
            <p:nvPr/>
          </p:nvSpPr>
          <p:spPr>
            <a:xfrm>
              <a:off x="7262400" y="35202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21600 h 364800"/>
                <a:gd name="rtr" fmla="*/ 1185600 w 1216000"/>
                <a:gd name="rtb" fmla="*/ 2432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0" y="0"/>
                  </a:moveTo>
                  <a:lnTo>
                    <a:pt x="1216000" y="0"/>
                  </a:lnTo>
                  <a:lnTo>
                    <a:pt x="1216000" y="364800"/>
                  </a:lnTo>
                  <a:lnTo>
                    <a:pt x="0" y="364800"/>
                  </a:lnTo>
                  <a:close/>
                </a:path>
              </a:pathLst>
            </a:custGeom>
            <a:pattFill prst="diagBrick">
              <a:fgClr>
                <a:srgbClr val="B4AA90"/>
              </a:fgClr>
              <a:bgClr>
                <a:srgbClr val="D9D5C7"/>
              </a:bgClr>
            </a:pattFill>
            <a:ln w="7600" cap="flat">
              <a:solidFill>
                <a:srgbClr val="8C805F"/>
              </a:solidFill>
              <a:bevel/>
            </a:ln>
            <a:effectLst>
              <a:outerShdw blurRad="30000" dist="15200" dir="54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Training Group</a:t>
              </a:r>
            </a:p>
          </p:txBody>
        </p:sp>
        <p:sp>
          <p:nvSpPr>
            <p:cNvPr id="187" name="Simple Card 2"/>
            <p:cNvSpPr/>
            <p:nvPr/>
          </p:nvSpPr>
          <p:spPr>
            <a:xfrm>
              <a:off x="3249600" y="20610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21600 h 364800"/>
                <a:gd name="rtr" fmla="*/ 1185600 w 1216000"/>
                <a:gd name="rtb" fmla="*/ 2432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0" y="0"/>
                  </a:moveTo>
                  <a:lnTo>
                    <a:pt x="1216000" y="0"/>
                  </a:lnTo>
                  <a:lnTo>
                    <a:pt x="1216000" y="364800"/>
                  </a:lnTo>
                  <a:lnTo>
                    <a:pt x="0" y="364800"/>
                  </a:lnTo>
                  <a:close/>
                </a:path>
              </a:pathLst>
            </a:custGeom>
            <a:pattFill prst="diagBrick">
              <a:fgClr>
                <a:srgbClr val="CFAD8A"/>
              </a:fgClr>
              <a:bgClr>
                <a:srgbClr val="E7D6C5"/>
              </a:bgClr>
            </a:pattFill>
            <a:ln w="7600" cap="flat">
              <a:solidFill>
                <a:srgbClr val="B6814D"/>
              </a:solidFill>
              <a:bevel/>
            </a:ln>
            <a:effectLst>
              <a:outerShdw blurRad="30000" dist="15200" dir="54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Financial Center</a:t>
              </a:r>
            </a:p>
          </p:txBody>
        </p:sp>
        <p:sp>
          <p:nvSpPr>
            <p:cNvPr id="185" name="Simple Card 2"/>
            <p:cNvSpPr/>
            <p:nvPr/>
          </p:nvSpPr>
          <p:spPr>
            <a:xfrm>
              <a:off x="4587200" y="2061000"/>
              <a:ext cx="1216000" cy="364800"/>
            </a:xfrm>
            <a:custGeom>
              <a:avLst/>
              <a:gdLst>
                <a:gd name="connsiteX0" fmla="*/ 0 w 1216000"/>
                <a:gd name="connsiteY0" fmla="*/ 182400 h 364800"/>
                <a:gd name="connsiteX1" fmla="*/ 608000 w 1216000"/>
                <a:gd name="connsiteY1" fmla="*/ 0 h 364800"/>
                <a:gd name="connsiteX2" fmla="*/ 1216000 w 1216000"/>
                <a:gd name="connsiteY2" fmla="*/ 182400 h 364800"/>
                <a:gd name="connsiteX3" fmla="*/ 608000 w 1216000"/>
                <a:gd name="connsiteY3" fmla="*/ 364800 h 364800"/>
                <a:gd name="rtl" fmla="*/ 30400 w 1216000"/>
                <a:gd name="rtt" fmla="*/ 121600 h 364800"/>
                <a:gd name="rtr" fmla="*/ 1185600 w 1216000"/>
                <a:gd name="rtb" fmla="*/ 243200 h 3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1216000" h="364800">
                  <a:moveTo>
                    <a:pt x="0" y="0"/>
                  </a:moveTo>
                  <a:lnTo>
                    <a:pt x="1216000" y="0"/>
                  </a:lnTo>
                  <a:lnTo>
                    <a:pt x="1216000" y="364800"/>
                  </a:lnTo>
                  <a:lnTo>
                    <a:pt x="0" y="364800"/>
                  </a:lnTo>
                  <a:close/>
                </a:path>
              </a:pathLst>
            </a:custGeom>
            <a:pattFill prst="diagBrick">
              <a:fgClr>
                <a:srgbClr val="CFAD8A"/>
              </a:fgClr>
              <a:bgClr>
                <a:srgbClr val="E7D6C5"/>
              </a:bgClr>
            </a:pattFill>
            <a:ln w="7600" cap="flat">
              <a:solidFill>
                <a:srgbClr val="B6814D"/>
              </a:solidFill>
              <a:bevel/>
            </a:ln>
            <a:effectLst>
              <a:outerShdw blurRad="30000" dist="15200" dir="54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Legal Department</a:t>
              </a:r>
            </a:p>
          </p:txBody>
        </p:sp>
      </p:grp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edwin</dc:creator>
  <cp:lastModifiedBy>edwin</cp:lastModifiedBy>
  <cp:revision>1</cp:revision>
  <dcterms:created xsi:type="dcterms:W3CDTF">2013-12-01T23:36:27Z</dcterms:created>
  <dcterms:modified xsi:type="dcterms:W3CDTF">2013-12-01T23:36:27Z</dcterms:modified>
</cp:coreProperties>
</file>