
<file path=[Content_Types].xml><?xml version="1.0" encoding="utf-8"?>
<Types xmlns="http://schemas.openxmlformats.org/package/2006/content-types">
  <Default Extension="jpeg" ContentType="image/jpeg"/>
  <Default Extension="png" ContentType="image/png"/>
  <Default Extension="bmp" ContentType="image/bmp"/>
  <Default Extension="gif" ContentType="image/gif"/>
  <Default Extension="tiff" ContentType="image/tiff"/>
  <Default Extension="wmf" ContentType="image/wmf"/>
  <Default Extension="emf" ContentType="image/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ableStyles" Target="tableStyles.xml"/><Relationship Id="rId3" Type="http://schemas.openxmlformats.org/officeDocument/2006/relationships/theme" Target="theme/theme1.xml"/><Relationship Id="rId4" Type="http://schemas.openxmlformats.org/officeDocument/2006/relationships/viewProps" Target="viewProps.xml"/><Relationship Id="rId5" Type="http://schemas.openxmlformats.org/officeDocument/2006/relationships/presProps" Target="presProps.xml"/><Relationship Id="rId6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462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6534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803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1638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7502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806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5165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2402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9335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762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1515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F60DB7-6E48-4466-B7A9-24611520A472}" type="datetimeFigureOut">
              <a:rPr lang="zh-CN" altLang="en-US" smtClean="0"/>
              <a:t>2013/8/19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5D7CD6-334A-41AE-9AE2-B93EEDD81D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4068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name="Page-1" id="100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94" name="Group2994"/>
          <p:cNvGrpSpPr/>
          <p:nvPr/>
        </p:nvGrpSpPr>
        <p:grpSpPr>
          <a:xfrm>
            <a:off x="-1181196" y="-827000"/>
            <a:ext cx="11506392" cy="8512000"/>
            <a:chOff x="-1181196" y="-827000"/>
            <a:chExt cx="11506392" cy="8512000"/>
          </a:xfrm>
        </p:grpSpPr>
        <p:sp>
          <p:nvSpPr>
            <p:cNvPr id="211" name="ConnectLine"/>
            <p:cNvSpPr/>
            <p:nvPr/>
          </p:nvSpPr>
          <p:spPr>
            <a:xfrm>
              <a:off x="-200796" y="3368200"/>
              <a:ext cx="121600" cy="2272400"/>
            </a:xfrm>
            <a:custGeom>
              <a:avLst/>
              <a:gdLst/>
              <a:ahLst/>
              <a:cxnLst/>
              <a:pathLst>
                <a:path w="121600" h="2272400" fill="none">
                  <a:moveTo>
                    <a:pt x="0" y="0"/>
                  </a:moveTo>
                  <a:lnTo>
                    <a:pt x="60800" y="0"/>
                  </a:lnTo>
                  <a:lnTo>
                    <a:pt x="60800" y="-2272400"/>
                  </a:lnTo>
                  <a:lnTo>
                    <a:pt x="121600" y="-22724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215" name="ConnectLine"/>
            <p:cNvSpPr/>
            <p:nvPr/>
          </p:nvSpPr>
          <p:spPr>
            <a:xfrm>
              <a:off x="-200796" y="3368200"/>
              <a:ext cx="121600" cy="874000"/>
            </a:xfrm>
            <a:custGeom>
              <a:avLst/>
              <a:gdLst/>
              <a:ahLst/>
              <a:cxnLst/>
              <a:pathLst>
                <a:path w="121600" h="874000" fill="none">
                  <a:moveTo>
                    <a:pt x="0" y="0"/>
                  </a:moveTo>
                  <a:lnTo>
                    <a:pt x="60800" y="0"/>
                  </a:lnTo>
                  <a:lnTo>
                    <a:pt x="60800" y="-874000"/>
                  </a:lnTo>
                  <a:lnTo>
                    <a:pt x="121600" y="-8740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219" name="ConnectLine"/>
            <p:cNvSpPr/>
            <p:nvPr/>
          </p:nvSpPr>
          <p:spPr>
            <a:xfrm>
              <a:off x="-200796" y="3368200"/>
              <a:ext cx="121600" cy="182400"/>
            </a:xfrm>
            <a:custGeom>
              <a:avLst/>
              <a:gdLst/>
              <a:ahLst/>
              <a:cxnLst/>
              <a:pathLst>
                <a:path w="121600" h="182400" fill="none">
                  <a:moveTo>
                    <a:pt x="0" y="0"/>
                  </a:moveTo>
                  <a:lnTo>
                    <a:pt x="60800" y="0"/>
                  </a:lnTo>
                  <a:lnTo>
                    <a:pt x="60800" y="-182400"/>
                  </a:lnTo>
                  <a:lnTo>
                    <a:pt x="121600" y="-1824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223" name="ConnectLine"/>
            <p:cNvSpPr/>
            <p:nvPr/>
          </p:nvSpPr>
          <p:spPr>
            <a:xfrm>
              <a:off x="-200796" y="3368200"/>
              <a:ext cx="121600" cy="843600"/>
            </a:xfrm>
            <a:custGeom>
              <a:avLst/>
              <a:gdLst/>
              <a:ahLst/>
              <a:cxnLst/>
              <a:pathLst>
                <a:path w="121600" h="843600" fill="none">
                  <a:moveTo>
                    <a:pt x="0" y="0"/>
                  </a:moveTo>
                  <a:lnTo>
                    <a:pt x="60800" y="0"/>
                  </a:lnTo>
                  <a:lnTo>
                    <a:pt x="60800" y="843600"/>
                  </a:lnTo>
                  <a:lnTo>
                    <a:pt x="121600" y="8436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308" name="ConnectLine"/>
            <p:cNvSpPr/>
            <p:nvPr/>
          </p:nvSpPr>
          <p:spPr>
            <a:xfrm>
              <a:off x="-200796" y="3368200"/>
              <a:ext cx="121600" cy="2971600"/>
            </a:xfrm>
            <a:custGeom>
              <a:avLst/>
              <a:gdLst/>
              <a:ahLst/>
              <a:cxnLst/>
              <a:pathLst>
                <a:path w="121600" h="2971600" fill="none">
                  <a:moveTo>
                    <a:pt x="0" y="0"/>
                  </a:moveTo>
                  <a:lnTo>
                    <a:pt x="60800" y="0"/>
                  </a:lnTo>
                  <a:lnTo>
                    <a:pt x="60800" y="2971600"/>
                  </a:lnTo>
                  <a:lnTo>
                    <a:pt x="121600" y="29716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312" name="ConnectLine"/>
            <p:cNvSpPr/>
            <p:nvPr/>
          </p:nvSpPr>
          <p:spPr>
            <a:xfrm>
              <a:off x="893604" y="1095800"/>
              <a:ext cx="121600" cy="699200"/>
            </a:xfrm>
            <a:custGeom>
              <a:avLst/>
              <a:gdLst/>
              <a:ahLst/>
              <a:cxnLst/>
              <a:pathLst>
                <a:path w="121600" h="699200" fill="none">
                  <a:moveTo>
                    <a:pt x="0" y="0"/>
                  </a:moveTo>
                  <a:lnTo>
                    <a:pt x="60800" y="0"/>
                  </a:lnTo>
                  <a:lnTo>
                    <a:pt x="60800" y="-699200"/>
                  </a:lnTo>
                  <a:lnTo>
                    <a:pt x="121600" y="-6992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316" name="ConnectLine"/>
            <p:cNvSpPr/>
            <p:nvPr/>
          </p:nvSpPr>
          <p:spPr>
            <a:xfrm>
              <a:off x="893604" y="1095800"/>
              <a:ext cx="121600" cy="0"/>
            </a:xfrm>
            <a:custGeom>
              <a:avLst/>
              <a:gdLst/>
              <a:ahLst/>
              <a:cxnLst/>
              <a:pathLst>
                <a:path w="121600" h="0" fill="none">
                  <a:moveTo>
                    <a:pt x="0" y="0"/>
                  </a:moveTo>
                  <a:lnTo>
                    <a:pt x="121600" y="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320" name="ConnectLine"/>
            <p:cNvSpPr/>
            <p:nvPr/>
          </p:nvSpPr>
          <p:spPr>
            <a:xfrm>
              <a:off x="893604" y="1095800"/>
              <a:ext cx="121600" cy="699200"/>
            </a:xfrm>
            <a:custGeom>
              <a:avLst/>
              <a:gdLst/>
              <a:ahLst/>
              <a:cxnLst/>
              <a:pathLst>
                <a:path w="121600" h="699200" fill="none">
                  <a:moveTo>
                    <a:pt x="0" y="0"/>
                  </a:moveTo>
                  <a:lnTo>
                    <a:pt x="60800" y="0"/>
                  </a:lnTo>
                  <a:lnTo>
                    <a:pt x="60800" y="699200"/>
                  </a:lnTo>
                  <a:lnTo>
                    <a:pt x="121600" y="6992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324" name="ConnectLine"/>
            <p:cNvSpPr/>
            <p:nvPr/>
          </p:nvSpPr>
          <p:spPr>
            <a:xfrm>
              <a:off x="893604" y="2494200"/>
              <a:ext cx="121600" cy="0"/>
            </a:xfrm>
            <a:custGeom>
              <a:avLst/>
              <a:gdLst/>
              <a:ahLst/>
              <a:cxnLst/>
              <a:pathLst>
                <a:path w="121600" h="0" fill="none">
                  <a:moveTo>
                    <a:pt x="0" y="0"/>
                  </a:moveTo>
                  <a:lnTo>
                    <a:pt x="121600" y="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328" name="ConnectLine"/>
            <p:cNvSpPr/>
            <p:nvPr/>
          </p:nvSpPr>
          <p:spPr>
            <a:xfrm>
              <a:off x="1988004" y="2494200"/>
              <a:ext cx="121600" cy="0"/>
            </a:xfrm>
            <a:custGeom>
              <a:avLst/>
              <a:gdLst/>
              <a:ahLst/>
              <a:cxnLst/>
              <a:pathLst>
                <a:path w="121600" h="0" fill="none">
                  <a:moveTo>
                    <a:pt x="0" y="0"/>
                  </a:moveTo>
                  <a:lnTo>
                    <a:pt x="121600" y="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332" name="ConnectLine"/>
            <p:cNvSpPr/>
            <p:nvPr/>
          </p:nvSpPr>
          <p:spPr>
            <a:xfrm>
              <a:off x="893604" y="3185800"/>
              <a:ext cx="121600" cy="0"/>
            </a:xfrm>
            <a:custGeom>
              <a:avLst/>
              <a:gdLst/>
              <a:ahLst/>
              <a:cxnLst/>
              <a:pathLst>
                <a:path w="121600" h="0" fill="none">
                  <a:moveTo>
                    <a:pt x="0" y="0"/>
                  </a:moveTo>
                  <a:lnTo>
                    <a:pt x="121600" y="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336" name="ConnectLine"/>
            <p:cNvSpPr/>
            <p:nvPr/>
          </p:nvSpPr>
          <p:spPr>
            <a:xfrm>
              <a:off x="1988004" y="3185800"/>
              <a:ext cx="121600" cy="0"/>
            </a:xfrm>
            <a:custGeom>
              <a:avLst/>
              <a:gdLst/>
              <a:ahLst/>
              <a:cxnLst/>
              <a:pathLst>
                <a:path w="121600" h="0" fill="none">
                  <a:moveTo>
                    <a:pt x="0" y="0"/>
                  </a:moveTo>
                  <a:lnTo>
                    <a:pt x="121600" y="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340" name="ConnectLine"/>
            <p:cNvSpPr/>
            <p:nvPr/>
          </p:nvSpPr>
          <p:spPr>
            <a:xfrm>
              <a:off x="893604" y="4211800"/>
              <a:ext cx="121600" cy="0"/>
            </a:xfrm>
            <a:custGeom>
              <a:avLst/>
              <a:gdLst/>
              <a:ahLst/>
              <a:cxnLst/>
              <a:pathLst>
                <a:path w="121600" h="0" fill="none">
                  <a:moveTo>
                    <a:pt x="0" y="0"/>
                  </a:moveTo>
                  <a:lnTo>
                    <a:pt x="121600" y="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344" name="ConnectLine"/>
            <p:cNvSpPr/>
            <p:nvPr/>
          </p:nvSpPr>
          <p:spPr>
            <a:xfrm>
              <a:off x="1988004" y="4211800"/>
              <a:ext cx="121600" cy="0"/>
            </a:xfrm>
            <a:custGeom>
              <a:avLst/>
              <a:gdLst/>
              <a:ahLst/>
              <a:cxnLst/>
              <a:pathLst>
                <a:path w="121600" h="0" fill="none">
                  <a:moveTo>
                    <a:pt x="0" y="0"/>
                  </a:moveTo>
                  <a:lnTo>
                    <a:pt x="121600" y="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348" name="ConnectLine"/>
            <p:cNvSpPr/>
            <p:nvPr/>
          </p:nvSpPr>
          <p:spPr>
            <a:xfrm>
              <a:off x="3082404" y="4211800"/>
              <a:ext cx="121600" cy="342000"/>
            </a:xfrm>
            <a:custGeom>
              <a:avLst/>
              <a:gdLst/>
              <a:ahLst/>
              <a:cxnLst/>
              <a:pathLst>
                <a:path w="121600" h="342000" fill="none">
                  <a:moveTo>
                    <a:pt x="0" y="0"/>
                  </a:moveTo>
                  <a:lnTo>
                    <a:pt x="60800" y="0"/>
                  </a:lnTo>
                  <a:lnTo>
                    <a:pt x="60800" y="-342000"/>
                  </a:lnTo>
                  <a:lnTo>
                    <a:pt x="121600" y="-3420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352" name="ConnectLine"/>
            <p:cNvSpPr/>
            <p:nvPr/>
          </p:nvSpPr>
          <p:spPr>
            <a:xfrm>
              <a:off x="3082404" y="4211800"/>
              <a:ext cx="121600" cy="349600"/>
            </a:xfrm>
            <a:custGeom>
              <a:avLst/>
              <a:gdLst/>
              <a:ahLst/>
              <a:cxnLst/>
              <a:pathLst>
                <a:path w="121600" h="349600" fill="none">
                  <a:moveTo>
                    <a:pt x="0" y="0"/>
                  </a:moveTo>
                  <a:lnTo>
                    <a:pt x="60800" y="0"/>
                  </a:lnTo>
                  <a:lnTo>
                    <a:pt x="60800" y="349600"/>
                  </a:lnTo>
                  <a:lnTo>
                    <a:pt x="121600" y="3496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356" name="ConnectLine"/>
            <p:cNvSpPr/>
            <p:nvPr/>
          </p:nvSpPr>
          <p:spPr>
            <a:xfrm>
              <a:off x="893604" y="6339800"/>
              <a:ext cx="121600" cy="699200"/>
            </a:xfrm>
            <a:custGeom>
              <a:avLst/>
              <a:gdLst/>
              <a:ahLst/>
              <a:cxnLst/>
              <a:pathLst>
                <a:path w="121600" h="699200" fill="none">
                  <a:moveTo>
                    <a:pt x="0" y="0"/>
                  </a:moveTo>
                  <a:lnTo>
                    <a:pt x="60800" y="0"/>
                  </a:lnTo>
                  <a:lnTo>
                    <a:pt x="60800" y="-699200"/>
                  </a:lnTo>
                  <a:lnTo>
                    <a:pt x="121600" y="-6992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360" name="ConnectLine"/>
            <p:cNvSpPr/>
            <p:nvPr/>
          </p:nvSpPr>
          <p:spPr>
            <a:xfrm>
              <a:off x="893604" y="6339800"/>
              <a:ext cx="121600" cy="699200"/>
            </a:xfrm>
            <a:custGeom>
              <a:avLst/>
              <a:gdLst/>
              <a:ahLst/>
              <a:cxnLst/>
              <a:pathLst>
                <a:path w="121600" h="699200" fill="none">
                  <a:moveTo>
                    <a:pt x="0" y="0"/>
                  </a:moveTo>
                  <a:lnTo>
                    <a:pt x="60800" y="0"/>
                  </a:lnTo>
                  <a:lnTo>
                    <a:pt x="60800" y="699200"/>
                  </a:lnTo>
                  <a:lnTo>
                    <a:pt x="121600" y="6992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364" name="ConnectLine"/>
            <p:cNvSpPr/>
            <p:nvPr/>
          </p:nvSpPr>
          <p:spPr>
            <a:xfrm>
              <a:off x="1988004" y="5640600"/>
              <a:ext cx="121600" cy="349600"/>
            </a:xfrm>
            <a:custGeom>
              <a:avLst/>
              <a:gdLst/>
              <a:ahLst/>
              <a:cxnLst/>
              <a:pathLst>
                <a:path w="121600" h="349600" fill="none">
                  <a:moveTo>
                    <a:pt x="0" y="0"/>
                  </a:moveTo>
                  <a:lnTo>
                    <a:pt x="60800" y="0"/>
                  </a:lnTo>
                  <a:lnTo>
                    <a:pt x="60800" y="-349600"/>
                  </a:lnTo>
                  <a:lnTo>
                    <a:pt x="121600" y="-3496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368" name="ConnectLine"/>
            <p:cNvSpPr/>
            <p:nvPr/>
          </p:nvSpPr>
          <p:spPr>
            <a:xfrm>
              <a:off x="1988004" y="5640600"/>
              <a:ext cx="121600" cy="349600"/>
            </a:xfrm>
            <a:custGeom>
              <a:avLst/>
              <a:gdLst/>
              <a:ahLst/>
              <a:cxnLst/>
              <a:pathLst>
                <a:path w="121600" h="349600" fill="none">
                  <a:moveTo>
                    <a:pt x="0" y="0"/>
                  </a:moveTo>
                  <a:lnTo>
                    <a:pt x="60800" y="0"/>
                  </a:lnTo>
                  <a:lnTo>
                    <a:pt x="60800" y="349600"/>
                  </a:lnTo>
                  <a:lnTo>
                    <a:pt x="121600" y="3496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372" name="ConnectLine"/>
            <p:cNvSpPr/>
            <p:nvPr/>
          </p:nvSpPr>
          <p:spPr>
            <a:xfrm>
              <a:off x="1988004" y="7039000"/>
              <a:ext cx="121600" cy="349600"/>
            </a:xfrm>
            <a:custGeom>
              <a:avLst/>
              <a:gdLst/>
              <a:ahLst/>
              <a:cxnLst/>
              <a:pathLst>
                <a:path w="121600" h="349600" fill="none">
                  <a:moveTo>
                    <a:pt x="0" y="0"/>
                  </a:moveTo>
                  <a:lnTo>
                    <a:pt x="60800" y="0"/>
                  </a:lnTo>
                  <a:lnTo>
                    <a:pt x="60800" y="-349600"/>
                  </a:lnTo>
                  <a:lnTo>
                    <a:pt x="121600" y="-3496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376" name="ConnectLine"/>
            <p:cNvSpPr/>
            <p:nvPr/>
          </p:nvSpPr>
          <p:spPr>
            <a:xfrm>
              <a:off x="1988004" y="7039000"/>
              <a:ext cx="121600" cy="349600"/>
            </a:xfrm>
            <a:custGeom>
              <a:avLst/>
              <a:gdLst/>
              <a:ahLst/>
              <a:cxnLst/>
              <a:pathLst>
                <a:path w="121600" h="349600" fill="none">
                  <a:moveTo>
                    <a:pt x="0" y="0"/>
                  </a:moveTo>
                  <a:lnTo>
                    <a:pt x="60800" y="0"/>
                  </a:lnTo>
                  <a:lnTo>
                    <a:pt x="60800" y="349600"/>
                  </a:lnTo>
                  <a:lnTo>
                    <a:pt x="121600" y="3496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307" name="Title bar"/>
            <p:cNvSpPr/>
            <p:nvPr/>
          </p:nvSpPr>
          <p:spPr>
            <a:xfrm>
              <a:off x="5808068" y="-819400"/>
              <a:ext cx="4509528" cy="380000"/>
            </a:xfrm>
            <a:custGeom>
              <a:avLst/>
              <a:gdLst/>
              <a:ahLst/>
              <a:cxnLst/>
              <a:rect l="l" t="t" r="r" b="b"/>
              <a:pathLst>
                <a:path w="4509528" h="380000">
                  <a:moveTo>
                    <a:pt x="0" y="0"/>
                  </a:moveTo>
                  <a:lnTo>
                    <a:pt x="4509528" y="0"/>
                  </a:lnTo>
                  <a:lnTo>
                    <a:pt x="4509528" y="380000"/>
                  </a:lnTo>
                  <a:lnTo>
                    <a:pt x="0" y="38000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FFF5F2"/>
                </a:gs>
                <a:gs pos="100000">
                  <a:srgbClr val="FFD0BD"/>
                </a:gs>
              </a:gsLst>
              <a:lin ang="5400000" scaled="0"/>
            </a:gradFill>
            <a:ln w="7600" cap="flat">
              <a:solidFill>
                <a:srgbClr val="FFA07A"/>
              </a:solidFill>
              <a:bevel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1368">
                  <a:solidFill>
                    <a:srgbClr val="000000"/>
                  </a:solidFill>
                  <a:latin typeface="Arial"/>
                </a:rPr>
                <a:t>Organizational Chart of Gradient Student</a:t>
              </a:r>
            </a:p>
          </p:txBody>
        </p:sp>
        <p:grpSp>
          <p:nvGrpSpPr>
            <p:cNvPr id="205" name="Card 4"/>
            <p:cNvGrpSpPr/>
            <p:nvPr/>
          </p:nvGrpSpPr>
          <p:grpSpPr>
            <a:xfrm>
              <a:off x="-1173596" y="3079400"/>
              <a:ext cx="972800" cy="577600"/>
              <a:chOff x="-1173596" y="3079400"/>
              <a:chExt cx="972800" cy="577600"/>
            </a:xfrm>
          </p:grpSpPr>
          <p:sp>
            <p:nvSpPr>
              <p:cNvPr id="206" name="Multi-Style Rectangle"/>
              <p:cNvSpPr/>
              <p:nvPr/>
            </p:nvSpPr>
            <p:spPr>
              <a:xfrm>
                <a:off x="-1173596" y="3079400"/>
                <a:ext cx="972800" cy="577600"/>
              </a:xfrm>
              <a:custGeom>
                <a:avLst/>
                <a:gdLst/>
                <a:ahLst/>
                <a:cxnLst/>
                <a:pathLst>
                  <a:path w="972800" h="577600">
                    <a:moveTo>
                      <a:pt x="0" y="0"/>
                    </a:moveTo>
                    <a:lnTo>
                      <a:pt x="857280" y="0"/>
                    </a:lnTo>
                    <a:cubicBezTo>
                      <a:pt x="921082" y="0"/>
                      <a:pt x="972800" y="51718"/>
                      <a:pt x="972800" y="115520"/>
                    </a:cubicBezTo>
                    <a:lnTo>
                      <a:pt x="972800" y="577600"/>
                    </a:lnTo>
                    <a:lnTo>
                      <a:pt x="115520" y="577600"/>
                    </a:lnTo>
                    <a:cubicBezTo>
                      <a:pt x="51718" y="577600"/>
                      <a:pt x="0" y="525882"/>
                      <a:pt x="0" y="462080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100000">
                    <a:srgbClr val="E5E5E5"/>
                  </a:gs>
                </a:gsLst>
                <a:lin ang="5400000" scaled="0"/>
              </a:gradFill>
              <a:ln w="7600" cap="flat">
                <a:solidFill>
                  <a:srgbClr val="FF6A2F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207" name=""/>
              <p:cNvSpPr/>
              <p:nvPr/>
            </p:nvSpPr>
            <p:spPr>
              <a:xfrm>
                <a:off x="-1173596" y="3079400"/>
                <a:ext cx="972800" cy="114000"/>
              </a:xfrm>
              <a:custGeom>
                <a:avLst/>
                <a:gdLst/>
                <a:ahLst/>
                <a:cxnLst/>
                <a:pathLst>
                  <a:path w="972800" h="114000">
                    <a:moveTo>
                      <a:pt x="0" y="0"/>
                    </a:moveTo>
                    <a:lnTo>
                      <a:pt x="857280" y="0"/>
                    </a:lnTo>
                    <a:cubicBezTo>
                      <a:pt x="921082" y="0"/>
                      <a:pt x="972800" y="51718"/>
                      <a:pt x="972800" y="115520"/>
                    </a:cubicBezTo>
                    <a:lnTo>
                      <a:pt x="972800" y="114000"/>
                    </a:lnTo>
                    <a:lnTo>
                      <a:pt x="0" y="11400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B395"/>
                  </a:gs>
                  <a:gs pos="100000">
                    <a:srgbClr val="FF6A2F"/>
                  </a:gs>
                </a:gsLst>
                <a:lin ang="5400000" scaled="0"/>
              </a:gradFill>
              <a:ln w="7600" cap="flat">
                <a:solidFill>
                  <a:srgbClr val="FF6A2F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2995" name="Text 2995"/>
              <p:cNvSpPr txBox="1"/>
              <p:nvPr/>
            </p:nvSpPr>
            <p:spPr>
              <a:xfrm>
                <a:off x="-1150796" y="3303600"/>
                <a:ext cx="927200" cy="2432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27405E"/>
                    </a:solidFill>
                    <a:latin typeface="Arial"/>
                  </a:rPr>
                  <a:t>Dean &amp; Vice</a:t>
                </a:r>
              </a:p>
              <a:p>
                <a:pPr algn="ctr"/>
                <a:r>
                  <a:rPr sz="760">
                    <a:solidFill>
                      <a:srgbClr val="27405E"/>
                    </a:solidFill>
                    <a:latin typeface="Arial"/>
                  </a:rPr>
                  <a:t>Provost</a:t>
                </a:r>
              </a:p>
            </p:txBody>
          </p:sp>
        </p:grpSp>
        <p:grpSp>
          <p:nvGrpSpPr>
            <p:cNvPr id="289" name="Card 4"/>
            <p:cNvGrpSpPr/>
            <p:nvPr/>
          </p:nvGrpSpPr>
          <p:grpSpPr>
            <a:xfrm>
              <a:off x="-79196" y="6051000"/>
              <a:ext cx="972800" cy="577600"/>
              <a:chOff x="-79196" y="6051000"/>
              <a:chExt cx="972800" cy="577600"/>
            </a:xfrm>
          </p:grpSpPr>
          <p:sp>
            <p:nvSpPr>
              <p:cNvPr id="254" name="Multi-Style Rectangle"/>
              <p:cNvSpPr/>
              <p:nvPr/>
            </p:nvSpPr>
            <p:spPr>
              <a:xfrm>
                <a:off x="-79196" y="6051000"/>
                <a:ext cx="972800" cy="577600"/>
              </a:xfrm>
              <a:custGeom>
                <a:avLst/>
                <a:gdLst/>
                <a:ahLst/>
                <a:cxnLst/>
                <a:pathLst>
                  <a:path w="972800" h="577600">
                    <a:moveTo>
                      <a:pt x="0" y="0"/>
                    </a:moveTo>
                    <a:lnTo>
                      <a:pt x="857280" y="0"/>
                    </a:lnTo>
                    <a:cubicBezTo>
                      <a:pt x="921082" y="0"/>
                      <a:pt x="972800" y="51718"/>
                      <a:pt x="972800" y="115520"/>
                    </a:cubicBezTo>
                    <a:lnTo>
                      <a:pt x="972800" y="577600"/>
                    </a:lnTo>
                    <a:lnTo>
                      <a:pt x="115520" y="577600"/>
                    </a:lnTo>
                    <a:cubicBezTo>
                      <a:pt x="51718" y="577600"/>
                      <a:pt x="0" y="525882"/>
                      <a:pt x="0" y="462080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100000">
                    <a:srgbClr val="E5E5E5"/>
                  </a:gs>
                </a:gsLst>
                <a:lin ang="5400000" scaled="0"/>
              </a:gradFill>
              <a:ln w="7600" cap="flat">
                <a:solidFill>
                  <a:srgbClr val="FF6A2F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258" name=""/>
              <p:cNvSpPr/>
              <p:nvPr/>
            </p:nvSpPr>
            <p:spPr>
              <a:xfrm>
                <a:off x="-79196" y="6051000"/>
                <a:ext cx="972800" cy="114000"/>
              </a:xfrm>
              <a:custGeom>
                <a:avLst/>
                <a:gdLst/>
                <a:ahLst/>
                <a:cxnLst/>
                <a:pathLst>
                  <a:path w="972800" h="114000">
                    <a:moveTo>
                      <a:pt x="0" y="0"/>
                    </a:moveTo>
                    <a:lnTo>
                      <a:pt x="857280" y="0"/>
                    </a:lnTo>
                    <a:cubicBezTo>
                      <a:pt x="921082" y="0"/>
                      <a:pt x="972800" y="51718"/>
                      <a:pt x="972800" y="115520"/>
                    </a:cubicBezTo>
                    <a:lnTo>
                      <a:pt x="972800" y="114000"/>
                    </a:lnTo>
                    <a:lnTo>
                      <a:pt x="0" y="11400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B395"/>
                  </a:gs>
                  <a:gs pos="100000">
                    <a:srgbClr val="FF6A2F"/>
                  </a:gs>
                </a:gsLst>
                <a:lin ang="5400000" scaled="0"/>
              </a:gradFill>
              <a:ln w="7600" cap="flat">
                <a:solidFill>
                  <a:srgbClr val="FF6A2F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2996" name="Text 2996"/>
              <p:cNvSpPr txBox="1"/>
              <p:nvPr/>
            </p:nvSpPr>
            <p:spPr>
              <a:xfrm>
                <a:off x="-56396" y="6275200"/>
                <a:ext cx="927200" cy="2432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Graduate School </a:t>
                </a:r>
                <a:r>
                  <a:rPr sz="760">
                    <a:solidFill>
                      <a:srgbClr val="000000"/>
                    </a:solidFill>
                    <a:latin typeface="Arial"/>
                  </a:rPr>
                  <a:t>Council</a:t>
                </a:r>
              </a:p>
            </p:txBody>
          </p:sp>
        </p:grpSp>
        <p:grpSp>
          <p:nvGrpSpPr>
            <p:cNvPr id="359" name="Card 4"/>
            <p:cNvGrpSpPr/>
            <p:nvPr/>
          </p:nvGrpSpPr>
          <p:grpSpPr>
            <a:xfrm>
              <a:off x="1015204" y="6750200"/>
              <a:ext cx="972800" cy="577600"/>
              <a:chOff x="1015204" y="6750200"/>
              <a:chExt cx="972800" cy="577600"/>
            </a:xfrm>
          </p:grpSpPr>
          <p:sp>
            <p:nvSpPr>
              <p:cNvPr id="357" name="Multi-Style Rectangle"/>
              <p:cNvSpPr/>
              <p:nvPr/>
            </p:nvSpPr>
            <p:spPr>
              <a:xfrm>
                <a:off x="1015204" y="6750200"/>
                <a:ext cx="972800" cy="577600"/>
              </a:xfrm>
              <a:custGeom>
                <a:avLst/>
                <a:gdLst/>
                <a:ahLst/>
                <a:cxnLst/>
                <a:pathLst>
                  <a:path w="972800" h="577600">
                    <a:moveTo>
                      <a:pt x="0" y="0"/>
                    </a:moveTo>
                    <a:lnTo>
                      <a:pt x="857280" y="0"/>
                    </a:lnTo>
                    <a:cubicBezTo>
                      <a:pt x="921082" y="0"/>
                      <a:pt x="972800" y="51718"/>
                      <a:pt x="972800" y="115520"/>
                    </a:cubicBezTo>
                    <a:lnTo>
                      <a:pt x="972800" y="577600"/>
                    </a:lnTo>
                    <a:lnTo>
                      <a:pt x="115520" y="577600"/>
                    </a:lnTo>
                    <a:cubicBezTo>
                      <a:pt x="51718" y="577600"/>
                      <a:pt x="0" y="525882"/>
                      <a:pt x="0" y="462080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100000">
                    <a:srgbClr val="E5E5E5"/>
                  </a:gs>
                </a:gsLst>
                <a:lin ang="5400000" scaled="0"/>
              </a:gradFill>
              <a:ln w="7600" cap="flat">
                <a:solidFill>
                  <a:srgbClr val="FF6A2F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358" name=""/>
              <p:cNvSpPr/>
              <p:nvPr/>
            </p:nvSpPr>
            <p:spPr>
              <a:xfrm>
                <a:off x="1015204" y="6750200"/>
                <a:ext cx="972800" cy="114000"/>
              </a:xfrm>
              <a:custGeom>
                <a:avLst/>
                <a:gdLst/>
                <a:ahLst/>
                <a:cxnLst/>
                <a:pathLst>
                  <a:path w="972800" h="114000">
                    <a:moveTo>
                      <a:pt x="0" y="0"/>
                    </a:moveTo>
                    <a:lnTo>
                      <a:pt x="857280" y="0"/>
                    </a:lnTo>
                    <a:cubicBezTo>
                      <a:pt x="921082" y="0"/>
                      <a:pt x="972800" y="51718"/>
                      <a:pt x="972800" y="115520"/>
                    </a:cubicBezTo>
                    <a:lnTo>
                      <a:pt x="972800" y="114000"/>
                    </a:lnTo>
                    <a:lnTo>
                      <a:pt x="0" y="11400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B395"/>
                  </a:gs>
                  <a:gs pos="100000">
                    <a:srgbClr val="FF6A2F"/>
                  </a:gs>
                </a:gsLst>
                <a:lin ang="5400000" scaled="0"/>
              </a:gradFill>
              <a:ln w="7600" cap="flat">
                <a:solidFill>
                  <a:srgbClr val="FF6A2F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2997" name="Text 2997"/>
              <p:cNvSpPr txBox="1"/>
              <p:nvPr/>
            </p:nvSpPr>
            <p:spPr>
              <a:xfrm>
                <a:off x="1038004" y="7035200"/>
                <a:ext cx="9272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Associate Dean</a:t>
                </a:r>
              </a:p>
            </p:txBody>
          </p:sp>
        </p:grpSp>
        <p:grpSp>
          <p:nvGrpSpPr>
            <p:cNvPr id="375" name="Card 4"/>
            <p:cNvGrpSpPr/>
            <p:nvPr/>
          </p:nvGrpSpPr>
          <p:grpSpPr>
            <a:xfrm>
              <a:off x="2109604" y="7099800"/>
              <a:ext cx="1824000" cy="577600"/>
              <a:chOff x="2109604" y="7099800"/>
              <a:chExt cx="1824000" cy="577600"/>
            </a:xfrm>
          </p:grpSpPr>
          <p:sp>
            <p:nvSpPr>
              <p:cNvPr id="373" name="Multi-Style Rectangle"/>
              <p:cNvSpPr/>
              <p:nvPr/>
            </p:nvSpPr>
            <p:spPr>
              <a:xfrm>
                <a:off x="2109604" y="7099800"/>
                <a:ext cx="1824000" cy="577600"/>
              </a:xfrm>
              <a:custGeom>
                <a:avLst/>
                <a:gdLst/>
                <a:ahLst/>
                <a:cxnLst/>
                <a:pathLst>
                  <a:path w="1824000" h="577600">
                    <a:moveTo>
                      <a:pt x="0" y="0"/>
                    </a:moveTo>
                    <a:lnTo>
                      <a:pt x="1708480" y="0"/>
                    </a:lnTo>
                    <a:cubicBezTo>
                      <a:pt x="1772282" y="0"/>
                      <a:pt x="1824000" y="51718"/>
                      <a:pt x="1824000" y="115520"/>
                    </a:cubicBezTo>
                    <a:lnTo>
                      <a:pt x="1824000" y="577600"/>
                    </a:lnTo>
                    <a:lnTo>
                      <a:pt x="115520" y="577600"/>
                    </a:lnTo>
                    <a:cubicBezTo>
                      <a:pt x="51718" y="577600"/>
                      <a:pt x="0" y="525882"/>
                      <a:pt x="0" y="462080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100000">
                    <a:srgbClr val="E5E5E5"/>
                  </a:gs>
                </a:gsLst>
                <a:lin ang="5400000" scaled="0"/>
              </a:gradFill>
              <a:ln w="7600" cap="flat">
                <a:solidFill>
                  <a:srgbClr val="FF6A2F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374" name=""/>
              <p:cNvSpPr/>
              <p:nvPr/>
            </p:nvSpPr>
            <p:spPr>
              <a:xfrm>
                <a:off x="2109604" y="7099800"/>
                <a:ext cx="1824000" cy="114000"/>
              </a:xfrm>
              <a:custGeom>
                <a:avLst/>
                <a:gdLst/>
                <a:ahLst/>
                <a:cxnLst/>
                <a:pathLst>
                  <a:path w="1824000" h="114000">
                    <a:moveTo>
                      <a:pt x="0" y="0"/>
                    </a:moveTo>
                    <a:lnTo>
                      <a:pt x="1708480" y="0"/>
                    </a:lnTo>
                    <a:cubicBezTo>
                      <a:pt x="1772282" y="0"/>
                      <a:pt x="1824000" y="51718"/>
                      <a:pt x="1824000" y="115520"/>
                    </a:cubicBezTo>
                    <a:lnTo>
                      <a:pt x="1824000" y="114000"/>
                    </a:lnTo>
                    <a:lnTo>
                      <a:pt x="0" y="11400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B395"/>
                  </a:gs>
                  <a:gs pos="100000">
                    <a:srgbClr val="FF6A2F"/>
                  </a:gs>
                </a:gsLst>
                <a:lin ang="5400000" scaled="0"/>
              </a:gradFill>
              <a:ln w="7600" cap="flat">
                <a:solidFill>
                  <a:srgbClr val="FF6A2F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2998" name="Text 2998"/>
              <p:cNvSpPr txBox="1"/>
              <p:nvPr/>
            </p:nvSpPr>
            <p:spPr>
              <a:xfrm>
                <a:off x="2132404" y="7324000"/>
                <a:ext cx="1778400" cy="2432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Interdisciplinary Program Services and </a:t>
                </a:r>
                <a:r>
                  <a:rPr sz="760">
                    <a:solidFill>
                      <a:srgbClr val="000000"/>
                    </a:solidFill>
                    <a:latin typeface="Arial"/>
                  </a:rPr>
                  <a:t>Operations</a:t>
                </a:r>
              </a:p>
            </p:txBody>
          </p:sp>
        </p:grpSp>
        <p:grpSp>
          <p:nvGrpSpPr>
            <p:cNvPr id="371" name="Card 4"/>
            <p:cNvGrpSpPr/>
            <p:nvPr/>
          </p:nvGrpSpPr>
          <p:grpSpPr>
            <a:xfrm>
              <a:off x="2109604" y="6400600"/>
              <a:ext cx="1824000" cy="577600"/>
              <a:chOff x="2109604" y="6400600"/>
              <a:chExt cx="1824000" cy="577600"/>
            </a:xfrm>
          </p:grpSpPr>
          <p:sp>
            <p:nvSpPr>
              <p:cNvPr id="369" name="Multi-Style Rectangle"/>
              <p:cNvSpPr/>
              <p:nvPr/>
            </p:nvSpPr>
            <p:spPr>
              <a:xfrm>
                <a:off x="2109604" y="6400600"/>
                <a:ext cx="1824000" cy="577600"/>
              </a:xfrm>
              <a:custGeom>
                <a:avLst/>
                <a:gdLst/>
                <a:ahLst/>
                <a:cxnLst/>
                <a:pathLst>
                  <a:path w="1824000" h="577600">
                    <a:moveTo>
                      <a:pt x="0" y="0"/>
                    </a:moveTo>
                    <a:lnTo>
                      <a:pt x="1708480" y="0"/>
                    </a:lnTo>
                    <a:cubicBezTo>
                      <a:pt x="1772282" y="0"/>
                      <a:pt x="1824000" y="51718"/>
                      <a:pt x="1824000" y="115520"/>
                    </a:cubicBezTo>
                    <a:lnTo>
                      <a:pt x="1824000" y="577600"/>
                    </a:lnTo>
                    <a:lnTo>
                      <a:pt x="115520" y="577600"/>
                    </a:lnTo>
                    <a:cubicBezTo>
                      <a:pt x="51718" y="577600"/>
                      <a:pt x="0" y="525882"/>
                      <a:pt x="0" y="462080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100000">
                    <a:srgbClr val="E5E5E5"/>
                  </a:gs>
                </a:gsLst>
                <a:lin ang="5400000" scaled="0"/>
              </a:gradFill>
              <a:ln w="7600" cap="flat">
                <a:solidFill>
                  <a:srgbClr val="FF6A2F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370" name=""/>
              <p:cNvSpPr/>
              <p:nvPr/>
            </p:nvSpPr>
            <p:spPr>
              <a:xfrm>
                <a:off x="2109604" y="6400600"/>
                <a:ext cx="1824000" cy="114000"/>
              </a:xfrm>
              <a:custGeom>
                <a:avLst/>
                <a:gdLst/>
                <a:ahLst/>
                <a:cxnLst/>
                <a:pathLst>
                  <a:path w="1824000" h="114000">
                    <a:moveTo>
                      <a:pt x="0" y="0"/>
                    </a:moveTo>
                    <a:lnTo>
                      <a:pt x="1708480" y="0"/>
                    </a:lnTo>
                    <a:cubicBezTo>
                      <a:pt x="1772282" y="0"/>
                      <a:pt x="1824000" y="51718"/>
                      <a:pt x="1824000" y="115520"/>
                    </a:cubicBezTo>
                    <a:lnTo>
                      <a:pt x="1824000" y="114000"/>
                    </a:lnTo>
                    <a:lnTo>
                      <a:pt x="0" y="11400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B395"/>
                  </a:gs>
                  <a:gs pos="100000">
                    <a:srgbClr val="FF6A2F"/>
                  </a:gs>
                </a:gsLst>
                <a:lin ang="5400000" scaled="0"/>
              </a:gradFill>
              <a:ln w="7600" cap="flat">
                <a:solidFill>
                  <a:srgbClr val="FF6A2F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2999" name="Text 2999"/>
              <p:cNvSpPr txBox="1"/>
              <p:nvPr/>
            </p:nvSpPr>
            <p:spPr>
              <a:xfrm>
                <a:off x="2132404" y="6685600"/>
                <a:ext cx="17784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Academic Program Reviews</a:t>
                </a:r>
              </a:p>
            </p:txBody>
          </p:sp>
        </p:grpSp>
        <p:grpSp>
          <p:nvGrpSpPr>
            <p:cNvPr id="355" name="Card 4"/>
            <p:cNvGrpSpPr/>
            <p:nvPr/>
          </p:nvGrpSpPr>
          <p:grpSpPr>
            <a:xfrm>
              <a:off x="1015204" y="5351800"/>
              <a:ext cx="972800" cy="577600"/>
              <a:chOff x="1015204" y="5351800"/>
              <a:chExt cx="972800" cy="577600"/>
            </a:xfrm>
          </p:grpSpPr>
          <p:sp>
            <p:nvSpPr>
              <p:cNvPr id="353" name="Multi-Style Rectangle"/>
              <p:cNvSpPr/>
              <p:nvPr/>
            </p:nvSpPr>
            <p:spPr>
              <a:xfrm>
                <a:off x="1015204" y="5351800"/>
                <a:ext cx="972800" cy="577600"/>
              </a:xfrm>
              <a:custGeom>
                <a:avLst/>
                <a:gdLst/>
                <a:ahLst/>
                <a:cxnLst/>
                <a:pathLst>
                  <a:path w="972800" h="577600">
                    <a:moveTo>
                      <a:pt x="0" y="0"/>
                    </a:moveTo>
                    <a:lnTo>
                      <a:pt x="857280" y="0"/>
                    </a:lnTo>
                    <a:cubicBezTo>
                      <a:pt x="921082" y="0"/>
                      <a:pt x="972800" y="51718"/>
                      <a:pt x="972800" y="115520"/>
                    </a:cubicBezTo>
                    <a:lnTo>
                      <a:pt x="972800" y="577600"/>
                    </a:lnTo>
                    <a:lnTo>
                      <a:pt x="115520" y="577600"/>
                    </a:lnTo>
                    <a:cubicBezTo>
                      <a:pt x="51718" y="577600"/>
                      <a:pt x="0" y="525882"/>
                      <a:pt x="0" y="462080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100000">
                    <a:srgbClr val="E5E5E5"/>
                  </a:gs>
                </a:gsLst>
                <a:lin ang="5400000" scaled="0"/>
              </a:gradFill>
              <a:ln w="7600" cap="flat">
                <a:solidFill>
                  <a:srgbClr val="FF6A2F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354" name=""/>
              <p:cNvSpPr/>
              <p:nvPr/>
            </p:nvSpPr>
            <p:spPr>
              <a:xfrm>
                <a:off x="1015204" y="5351800"/>
                <a:ext cx="972800" cy="114000"/>
              </a:xfrm>
              <a:custGeom>
                <a:avLst/>
                <a:gdLst/>
                <a:ahLst/>
                <a:cxnLst/>
                <a:pathLst>
                  <a:path w="972800" h="114000">
                    <a:moveTo>
                      <a:pt x="0" y="0"/>
                    </a:moveTo>
                    <a:lnTo>
                      <a:pt x="857280" y="0"/>
                    </a:lnTo>
                    <a:cubicBezTo>
                      <a:pt x="921082" y="0"/>
                      <a:pt x="972800" y="51718"/>
                      <a:pt x="972800" y="115520"/>
                    </a:cubicBezTo>
                    <a:lnTo>
                      <a:pt x="972800" y="114000"/>
                    </a:lnTo>
                    <a:lnTo>
                      <a:pt x="0" y="11400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B395"/>
                  </a:gs>
                  <a:gs pos="100000">
                    <a:srgbClr val="FF6A2F"/>
                  </a:gs>
                </a:gsLst>
                <a:lin ang="5400000" scaled="0"/>
              </a:gradFill>
              <a:ln w="7600" cap="flat">
                <a:solidFill>
                  <a:srgbClr val="FF6A2F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3000" name="Text 3000"/>
              <p:cNvSpPr txBox="1"/>
              <p:nvPr/>
            </p:nvSpPr>
            <p:spPr>
              <a:xfrm>
                <a:off x="1038004" y="5636800"/>
                <a:ext cx="9272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Associate Dean</a:t>
                </a:r>
              </a:p>
            </p:txBody>
          </p:sp>
        </p:grpSp>
        <p:grpSp>
          <p:nvGrpSpPr>
            <p:cNvPr id="367" name="Card 4"/>
            <p:cNvGrpSpPr/>
            <p:nvPr/>
          </p:nvGrpSpPr>
          <p:grpSpPr>
            <a:xfrm>
              <a:off x="2109604" y="5701400"/>
              <a:ext cx="1824000" cy="577600"/>
              <a:chOff x="2109604" y="5701400"/>
              <a:chExt cx="1824000" cy="577600"/>
            </a:xfrm>
          </p:grpSpPr>
          <p:sp>
            <p:nvSpPr>
              <p:cNvPr id="365" name="Multi-Style Rectangle"/>
              <p:cNvSpPr/>
              <p:nvPr/>
            </p:nvSpPr>
            <p:spPr>
              <a:xfrm>
                <a:off x="2109604" y="5701400"/>
                <a:ext cx="1824000" cy="577600"/>
              </a:xfrm>
              <a:custGeom>
                <a:avLst/>
                <a:gdLst/>
                <a:ahLst/>
                <a:cxnLst/>
                <a:pathLst>
                  <a:path w="1824000" h="577600">
                    <a:moveTo>
                      <a:pt x="0" y="0"/>
                    </a:moveTo>
                    <a:lnTo>
                      <a:pt x="1708480" y="0"/>
                    </a:lnTo>
                    <a:cubicBezTo>
                      <a:pt x="1772282" y="0"/>
                      <a:pt x="1824000" y="51718"/>
                      <a:pt x="1824000" y="115520"/>
                    </a:cubicBezTo>
                    <a:lnTo>
                      <a:pt x="1824000" y="577600"/>
                    </a:lnTo>
                    <a:lnTo>
                      <a:pt x="115520" y="577600"/>
                    </a:lnTo>
                    <a:cubicBezTo>
                      <a:pt x="51718" y="577600"/>
                      <a:pt x="0" y="525882"/>
                      <a:pt x="0" y="462080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100000">
                    <a:srgbClr val="E5E5E5"/>
                  </a:gs>
                </a:gsLst>
                <a:lin ang="5400000" scaled="0"/>
              </a:gradFill>
              <a:ln w="7600" cap="flat">
                <a:solidFill>
                  <a:srgbClr val="FF6A2F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366" name=""/>
              <p:cNvSpPr/>
              <p:nvPr/>
            </p:nvSpPr>
            <p:spPr>
              <a:xfrm>
                <a:off x="2109604" y="5701400"/>
                <a:ext cx="1824000" cy="114000"/>
              </a:xfrm>
              <a:custGeom>
                <a:avLst/>
                <a:gdLst/>
                <a:ahLst/>
                <a:cxnLst/>
                <a:pathLst>
                  <a:path w="1824000" h="114000">
                    <a:moveTo>
                      <a:pt x="0" y="0"/>
                    </a:moveTo>
                    <a:lnTo>
                      <a:pt x="1708480" y="0"/>
                    </a:lnTo>
                    <a:cubicBezTo>
                      <a:pt x="1772282" y="0"/>
                      <a:pt x="1824000" y="51718"/>
                      <a:pt x="1824000" y="115520"/>
                    </a:cubicBezTo>
                    <a:lnTo>
                      <a:pt x="1824000" y="114000"/>
                    </a:lnTo>
                    <a:lnTo>
                      <a:pt x="0" y="11400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B395"/>
                  </a:gs>
                  <a:gs pos="100000">
                    <a:srgbClr val="FF6A2F"/>
                  </a:gs>
                </a:gsLst>
                <a:lin ang="5400000" scaled="0"/>
              </a:gradFill>
              <a:ln w="7600" cap="flat">
                <a:solidFill>
                  <a:srgbClr val="FF6A2F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3001" name="Text 3001"/>
              <p:cNvSpPr txBox="1"/>
              <p:nvPr/>
            </p:nvSpPr>
            <p:spPr>
              <a:xfrm>
                <a:off x="2132404" y="5925600"/>
                <a:ext cx="1778400" cy="2432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Graduate School Fund for Excellence </a:t>
                </a:r>
                <a:r>
                  <a:rPr sz="760">
                    <a:solidFill>
                      <a:srgbClr val="000000"/>
                    </a:solidFill>
                    <a:latin typeface="Arial"/>
                  </a:rPr>
                  <a:t>&amp; Innovation (GSFEI)</a:t>
                </a:r>
              </a:p>
            </p:txBody>
          </p:sp>
        </p:grpSp>
        <p:grpSp>
          <p:nvGrpSpPr>
            <p:cNvPr id="363" name="Card 4"/>
            <p:cNvGrpSpPr/>
            <p:nvPr/>
          </p:nvGrpSpPr>
          <p:grpSpPr>
            <a:xfrm>
              <a:off x="2109604" y="5002200"/>
              <a:ext cx="1824000" cy="577600"/>
              <a:chOff x="2109604" y="5002200"/>
              <a:chExt cx="1824000" cy="577600"/>
            </a:xfrm>
          </p:grpSpPr>
          <p:sp>
            <p:nvSpPr>
              <p:cNvPr id="361" name="Multi-Style Rectangle"/>
              <p:cNvSpPr/>
              <p:nvPr/>
            </p:nvSpPr>
            <p:spPr>
              <a:xfrm>
                <a:off x="2109604" y="5002200"/>
                <a:ext cx="1824000" cy="577600"/>
              </a:xfrm>
              <a:custGeom>
                <a:avLst/>
                <a:gdLst/>
                <a:ahLst/>
                <a:cxnLst/>
                <a:pathLst>
                  <a:path w="1824000" h="577600">
                    <a:moveTo>
                      <a:pt x="0" y="0"/>
                    </a:moveTo>
                    <a:lnTo>
                      <a:pt x="1708480" y="0"/>
                    </a:lnTo>
                    <a:cubicBezTo>
                      <a:pt x="1772282" y="0"/>
                      <a:pt x="1824000" y="51718"/>
                      <a:pt x="1824000" y="115520"/>
                    </a:cubicBezTo>
                    <a:lnTo>
                      <a:pt x="1824000" y="577600"/>
                    </a:lnTo>
                    <a:lnTo>
                      <a:pt x="115520" y="577600"/>
                    </a:lnTo>
                    <a:cubicBezTo>
                      <a:pt x="51718" y="577600"/>
                      <a:pt x="0" y="525882"/>
                      <a:pt x="0" y="462080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100000">
                    <a:srgbClr val="E5E5E5"/>
                  </a:gs>
                </a:gsLst>
                <a:lin ang="5400000" scaled="0"/>
              </a:gradFill>
              <a:ln w="7600" cap="flat">
                <a:solidFill>
                  <a:srgbClr val="FF6A2F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362" name=""/>
              <p:cNvSpPr/>
              <p:nvPr/>
            </p:nvSpPr>
            <p:spPr>
              <a:xfrm>
                <a:off x="2109604" y="5002200"/>
                <a:ext cx="1824000" cy="114000"/>
              </a:xfrm>
              <a:custGeom>
                <a:avLst/>
                <a:gdLst/>
                <a:ahLst/>
                <a:cxnLst/>
                <a:pathLst>
                  <a:path w="1824000" h="114000">
                    <a:moveTo>
                      <a:pt x="0" y="0"/>
                    </a:moveTo>
                    <a:lnTo>
                      <a:pt x="1708480" y="0"/>
                    </a:lnTo>
                    <a:cubicBezTo>
                      <a:pt x="1772282" y="0"/>
                      <a:pt x="1824000" y="51718"/>
                      <a:pt x="1824000" y="115520"/>
                    </a:cubicBezTo>
                    <a:lnTo>
                      <a:pt x="1824000" y="114000"/>
                    </a:lnTo>
                    <a:lnTo>
                      <a:pt x="0" y="11400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B395"/>
                  </a:gs>
                  <a:gs pos="100000">
                    <a:srgbClr val="FF6A2F"/>
                  </a:gs>
                </a:gsLst>
                <a:lin ang="5400000" scaled="0"/>
              </a:gradFill>
              <a:ln w="7600" cap="flat">
                <a:solidFill>
                  <a:srgbClr val="FF6A2F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3002" name="Text 3002"/>
              <p:cNvSpPr txBox="1"/>
              <p:nvPr/>
            </p:nvSpPr>
            <p:spPr>
              <a:xfrm>
                <a:off x="2132404" y="5226400"/>
                <a:ext cx="1778400" cy="2432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Graduate Opportunities &amp; Minority </a:t>
                </a:r>
                <a:r>
                  <a:rPr sz="760">
                    <a:solidFill>
                      <a:srgbClr val="000000"/>
                    </a:solidFill>
                    <a:latin typeface="Arial"/>
                  </a:rPr>
                  <a:t>Achievement Program (Go-MAP)</a:t>
                </a:r>
              </a:p>
            </p:txBody>
          </p:sp>
        </p:grpSp>
        <p:grpSp>
          <p:nvGrpSpPr>
            <p:cNvPr id="339" name="Card 4"/>
            <p:cNvGrpSpPr/>
            <p:nvPr/>
          </p:nvGrpSpPr>
          <p:grpSpPr>
            <a:xfrm>
              <a:off x="1015204" y="3923000"/>
              <a:ext cx="972800" cy="577600"/>
              <a:chOff x="1015204" y="3923000"/>
              <a:chExt cx="972800" cy="577600"/>
            </a:xfrm>
          </p:grpSpPr>
          <p:sp>
            <p:nvSpPr>
              <p:cNvPr id="337" name="Multi-Style Rectangle"/>
              <p:cNvSpPr/>
              <p:nvPr/>
            </p:nvSpPr>
            <p:spPr>
              <a:xfrm>
                <a:off x="1015204" y="3923000"/>
                <a:ext cx="972800" cy="577600"/>
              </a:xfrm>
              <a:custGeom>
                <a:avLst/>
                <a:gdLst/>
                <a:ahLst/>
                <a:cxnLst/>
                <a:pathLst>
                  <a:path w="972800" h="577600">
                    <a:moveTo>
                      <a:pt x="0" y="0"/>
                    </a:moveTo>
                    <a:lnTo>
                      <a:pt x="857280" y="0"/>
                    </a:lnTo>
                    <a:cubicBezTo>
                      <a:pt x="921082" y="0"/>
                      <a:pt x="972800" y="51718"/>
                      <a:pt x="972800" y="115520"/>
                    </a:cubicBezTo>
                    <a:lnTo>
                      <a:pt x="972800" y="577600"/>
                    </a:lnTo>
                    <a:lnTo>
                      <a:pt x="115520" y="577600"/>
                    </a:lnTo>
                    <a:cubicBezTo>
                      <a:pt x="51718" y="577600"/>
                      <a:pt x="0" y="525882"/>
                      <a:pt x="0" y="462080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100000">
                    <a:srgbClr val="E5E5E5"/>
                  </a:gs>
                </a:gsLst>
                <a:lin ang="5400000" scaled="0"/>
              </a:gradFill>
              <a:ln w="7600" cap="flat">
                <a:solidFill>
                  <a:srgbClr val="FF6A2F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338" name=""/>
              <p:cNvSpPr/>
              <p:nvPr/>
            </p:nvSpPr>
            <p:spPr>
              <a:xfrm>
                <a:off x="1015204" y="3923000"/>
                <a:ext cx="972800" cy="114000"/>
              </a:xfrm>
              <a:custGeom>
                <a:avLst/>
                <a:gdLst/>
                <a:ahLst/>
                <a:cxnLst/>
                <a:pathLst>
                  <a:path w="972800" h="114000">
                    <a:moveTo>
                      <a:pt x="0" y="0"/>
                    </a:moveTo>
                    <a:lnTo>
                      <a:pt x="857280" y="0"/>
                    </a:lnTo>
                    <a:cubicBezTo>
                      <a:pt x="921082" y="0"/>
                      <a:pt x="972800" y="51718"/>
                      <a:pt x="972800" y="115520"/>
                    </a:cubicBezTo>
                    <a:lnTo>
                      <a:pt x="972800" y="114000"/>
                    </a:lnTo>
                    <a:lnTo>
                      <a:pt x="0" y="11400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B395"/>
                  </a:gs>
                  <a:gs pos="100000">
                    <a:srgbClr val="FF6A2F"/>
                  </a:gs>
                </a:gsLst>
                <a:lin ang="5400000" scaled="0"/>
              </a:gradFill>
              <a:ln w="7600" cap="flat">
                <a:solidFill>
                  <a:srgbClr val="FF6A2F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3003" name="Text 3003"/>
              <p:cNvSpPr txBox="1"/>
              <p:nvPr/>
            </p:nvSpPr>
            <p:spPr>
              <a:xfrm>
                <a:off x="1038004" y="4208000"/>
                <a:ext cx="9272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Associate Dean</a:t>
                </a:r>
              </a:p>
            </p:txBody>
          </p:sp>
        </p:grpSp>
        <p:grpSp>
          <p:nvGrpSpPr>
            <p:cNvPr id="343" name="Card 4"/>
            <p:cNvGrpSpPr/>
            <p:nvPr/>
          </p:nvGrpSpPr>
          <p:grpSpPr>
            <a:xfrm>
              <a:off x="2109604" y="3923000"/>
              <a:ext cx="972800" cy="577600"/>
              <a:chOff x="2109604" y="3923000"/>
              <a:chExt cx="972800" cy="577600"/>
            </a:xfrm>
          </p:grpSpPr>
          <p:sp>
            <p:nvSpPr>
              <p:cNvPr id="341" name="Multi-Style Rectangle"/>
              <p:cNvSpPr/>
              <p:nvPr/>
            </p:nvSpPr>
            <p:spPr>
              <a:xfrm>
                <a:off x="2109604" y="3923000"/>
                <a:ext cx="972800" cy="577600"/>
              </a:xfrm>
              <a:custGeom>
                <a:avLst/>
                <a:gdLst/>
                <a:ahLst/>
                <a:cxnLst/>
                <a:pathLst>
                  <a:path w="972800" h="577600">
                    <a:moveTo>
                      <a:pt x="0" y="0"/>
                    </a:moveTo>
                    <a:lnTo>
                      <a:pt x="857280" y="0"/>
                    </a:lnTo>
                    <a:cubicBezTo>
                      <a:pt x="921082" y="0"/>
                      <a:pt x="972800" y="51718"/>
                      <a:pt x="972800" y="115520"/>
                    </a:cubicBezTo>
                    <a:lnTo>
                      <a:pt x="972800" y="577600"/>
                    </a:lnTo>
                    <a:lnTo>
                      <a:pt x="115520" y="577600"/>
                    </a:lnTo>
                    <a:cubicBezTo>
                      <a:pt x="51718" y="577600"/>
                      <a:pt x="0" y="525882"/>
                      <a:pt x="0" y="462080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100000">
                    <a:srgbClr val="E5E5E5"/>
                  </a:gs>
                </a:gsLst>
                <a:lin ang="5400000" scaled="0"/>
              </a:gradFill>
              <a:ln w="7600" cap="flat">
                <a:solidFill>
                  <a:srgbClr val="FF6A2F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342" name=""/>
              <p:cNvSpPr/>
              <p:nvPr/>
            </p:nvSpPr>
            <p:spPr>
              <a:xfrm>
                <a:off x="2109604" y="3923000"/>
                <a:ext cx="972800" cy="114000"/>
              </a:xfrm>
              <a:custGeom>
                <a:avLst/>
                <a:gdLst/>
                <a:ahLst/>
                <a:cxnLst/>
                <a:pathLst>
                  <a:path w="972800" h="114000">
                    <a:moveTo>
                      <a:pt x="0" y="0"/>
                    </a:moveTo>
                    <a:lnTo>
                      <a:pt x="857280" y="0"/>
                    </a:lnTo>
                    <a:cubicBezTo>
                      <a:pt x="921082" y="0"/>
                      <a:pt x="972800" y="51718"/>
                      <a:pt x="972800" y="115520"/>
                    </a:cubicBezTo>
                    <a:lnTo>
                      <a:pt x="972800" y="114000"/>
                    </a:lnTo>
                    <a:lnTo>
                      <a:pt x="0" y="11400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B395"/>
                  </a:gs>
                  <a:gs pos="100000">
                    <a:srgbClr val="FF6A2F"/>
                  </a:gs>
                </a:gsLst>
                <a:lin ang="5400000" scaled="0"/>
              </a:gradFill>
              <a:ln w="7600" cap="flat">
                <a:solidFill>
                  <a:srgbClr val="FF6A2F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3004" name="Text 3004"/>
              <p:cNvSpPr txBox="1"/>
              <p:nvPr/>
            </p:nvSpPr>
            <p:spPr>
              <a:xfrm>
                <a:off x="2132404" y="4025600"/>
                <a:ext cx="927200" cy="4864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Director,</a:t>
                </a:r>
              </a:p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Graduate </a:t>
                </a:r>
                <a:r>
                  <a:rPr sz="760">
                    <a:solidFill>
                      <a:srgbClr val="000000"/>
                    </a:solidFill>
                    <a:latin typeface="Arial"/>
                  </a:rPr>
                  <a:t>Admissions and </a:t>
                </a:r>
                <a:r>
                  <a:rPr sz="760">
                    <a:solidFill>
                      <a:srgbClr val="000000"/>
                    </a:solidFill>
                    <a:latin typeface="Arial"/>
                  </a:rPr>
                  <a:t>Student Services</a:t>
                </a:r>
              </a:p>
            </p:txBody>
          </p:sp>
        </p:grpSp>
        <p:grpSp>
          <p:nvGrpSpPr>
            <p:cNvPr id="351" name="Card 4"/>
            <p:cNvGrpSpPr/>
            <p:nvPr/>
          </p:nvGrpSpPr>
          <p:grpSpPr>
            <a:xfrm>
              <a:off x="3204004" y="4272600"/>
              <a:ext cx="1124800" cy="577600"/>
              <a:chOff x="3204004" y="4272600"/>
              <a:chExt cx="1124800" cy="577600"/>
            </a:xfrm>
          </p:grpSpPr>
          <p:sp>
            <p:nvSpPr>
              <p:cNvPr id="349" name="Multi-Style Rectangle"/>
              <p:cNvSpPr/>
              <p:nvPr/>
            </p:nvSpPr>
            <p:spPr>
              <a:xfrm>
                <a:off x="3204004" y="4272600"/>
                <a:ext cx="1124800" cy="577600"/>
              </a:xfrm>
              <a:custGeom>
                <a:avLst/>
                <a:gdLst/>
                <a:ahLst/>
                <a:cxnLst/>
                <a:pathLst>
                  <a:path w="1124800" h="577600">
                    <a:moveTo>
                      <a:pt x="0" y="0"/>
                    </a:moveTo>
                    <a:lnTo>
                      <a:pt x="1009280" y="0"/>
                    </a:lnTo>
                    <a:cubicBezTo>
                      <a:pt x="1073082" y="0"/>
                      <a:pt x="1124800" y="51718"/>
                      <a:pt x="1124800" y="115520"/>
                    </a:cubicBezTo>
                    <a:lnTo>
                      <a:pt x="1124800" y="577600"/>
                    </a:lnTo>
                    <a:lnTo>
                      <a:pt x="115520" y="577600"/>
                    </a:lnTo>
                    <a:cubicBezTo>
                      <a:pt x="51718" y="577600"/>
                      <a:pt x="0" y="525882"/>
                      <a:pt x="0" y="462080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100000">
                    <a:srgbClr val="E5E5E5"/>
                  </a:gs>
                </a:gsLst>
                <a:lin ang="5400000" scaled="0"/>
              </a:gradFill>
              <a:ln w="7600" cap="flat">
                <a:solidFill>
                  <a:srgbClr val="FF6A2F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350" name=""/>
              <p:cNvSpPr/>
              <p:nvPr/>
            </p:nvSpPr>
            <p:spPr>
              <a:xfrm>
                <a:off x="3204004" y="4272600"/>
                <a:ext cx="1124800" cy="114000"/>
              </a:xfrm>
              <a:custGeom>
                <a:avLst/>
                <a:gdLst/>
                <a:ahLst/>
                <a:cxnLst/>
                <a:pathLst>
                  <a:path w="1124800" h="114000">
                    <a:moveTo>
                      <a:pt x="0" y="0"/>
                    </a:moveTo>
                    <a:lnTo>
                      <a:pt x="1009280" y="0"/>
                    </a:lnTo>
                    <a:cubicBezTo>
                      <a:pt x="1073082" y="0"/>
                      <a:pt x="1124800" y="51718"/>
                      <a:pt x="1124800" y="115520"/>
                    </a:cubicBezTo>
                    <a:lnTo>
                      <a:pt x="1124800" y="114000"/>
                    </a:lnTo>
                    <a:lnTo>
                      <a:pt x="0" y="11400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B395"/>
                  </a:gs>
                  <a:gs pos="100000">
                    <a:srgbClr val="FF6A2F"/>
                  </a:gs>
                </a:gsLst>
                <a:lin ang="5400000" scaled="0"/>
              </a:gradFill>
              <a:ln w="7600" cap="flat">
                <a:solidFill>
                  <a:srgbClr val="FF6A2F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3005" name="Text 3005"/>
              <p:cNvSpPr txBox="1"/>
              <p:nvPr/>
            </p:nvSpPr>
            <p:spPr>
              <a:xfrm>
                <a:off x="3226804" y="4496800"/>
                <a:ext cx="1079200" cy="2432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Fellowship and </a:t>
                </a:r>
                <a:r>
                  <a:rPr sz="760">
                    <a:solidFill>
                      <a:srgbClr val="000000"/>
                    </a:solidFill>
                    <a:latin typeface="Arial"/>
                  </a:rPr>
                  <a:t>Assistantships Office</a:t>
                </a:r>
              </a:p>
            </p:txBody>
          </p:sp>
        </p:grpSp>
        <p:grpSp>
          <p:nvGrpSpPr>
            <p:cNvPr id="347" name="Card 4"/>
            <p:cNvGrpSpPr/>
            <p:nvPr/>
          </p:nvGrpSpPr>
          <p:grpSpPr>
            <a:xfrm>
              <a:off x="3204004" y="3581000"/>
              <a:ext cx="1124800" cy="577600"/>
              <a:chOff x="3204004" y="3581000"/>
              <a:chExt cx="1124800" cy="577600"/>
            </a:xfrm>
          </p:grpSpPr>
          <p:sp>
            <p:nvSpPr>
              <p:cNvPr id="345" name="Multi-Style Rectangle"/>
              <p:cNvSpPr/>
              <p:nvPr/>
            </p:nvSpPr>
            <p:spPr>
              <a:xfrm>
                <a:off x="3204004" y="3581000"/>
                <a:ext cx="1124800" cy="577600"/>
              </a:xfrm>
              <a:custGeom>
                <a:avLst/>
                <a:gdLst/>
                <a:ahLst/>
                <a:cxnLst/>
                <a:pathLst>
                  <a:path w="1124800" h="577600">
                    <a:moveTo>
                      <a:pt x="0" y="0"/>
                    </a:moveTo>
                    <a:lnTo>
                      <a:pt x="1009280" y="0"/>
                    </a:lnTo>
                    <a:cubicBezTo>
                      <a:pt x="1073082" y="0"/>
                      <a:pt x="1124800" y="51718"/>
                      <a:pt x="1124800" y="115520"/>
                    </a:cubicBezTo>
                    <a:lnTo>
                      <a:pt x="1124800" y="577600"/>
                    </a:lnTo>
                    <a:lnTo>
                      <a:pt x="115520" y="577600"/>
                    </a:lnTo>
                    <a:cubicBezTo>
                      <a:pt x="51718" y="577600"/>
                      <a:pt x="0" y="525882"/>
                      <a:pt x="0" y="462080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100000">
                    <a:srgbClr val="E5E5E5"/>
                  </a:gs>
                </a:gsLst>
                <a:lin ang="5400000" scaled="0"/>
              </a:gradFill>
              <a:ln w="7600" cap="flat">
                <a:solidFill>
                  <a:srgbClr val="FF6A2F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346" name=""/>
              <p:cNvSpPr/>
              <p:nvPr/>
            </p:nvSpPr>
            <p:spPr>
              <a:xfrm>
                <a:off x="3204004" y="3581000"/>
                <a:ext cx="1124800" cy="114000"/>
              </a:xfrm>
              <a:custGeom>
                <a:avLst/>
                <a:gdLst/>
                <a:ahLst/>
                <a:cxnLst/>
                <a:pathLst>
                  <a:path w="1124800" h="114000">
                    <a:moveTo>
                      <a:pt x="0" y="0"/>
                    </a:moveTo>
                    <a:lnTo>
                      <a:pt x="1009280" y="0"/>
                    </a:lnTo>
                    <a:cubicBezTo>
                      <a:pt x="1073082" y="0"/>
                      <a:pt x="1124800" y="51718"/>
                      <a:pt x="1124800" y="115520"/>
                    </a:cubicBezTo>
                    <a:lnTo>
                      <a:pt x="1124800" y="114000"/>
                    </a:lnTo>
                    <a:lnTo>
                      <a:pt x="0" y="11400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B395"/>
                  </a:gs>
                  <a:gs pos="100000">
                    <a:srgbClr val="FF6A2F"/>
                  </a:gs>
                </a:gsLst>
                <a:lin ang="5400000" scaled="0"/>
              </a:gradFill>
              <a:ln w="7600" cap="flat">
                <a:solidFill>
                  <a:srgbClr val="FF6A2F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3006" name="Text 3006"/>
              <p:cNvSpPr txBox="1"/>
              <p:nvPr/>
            </p:nvSpPr>
            <p:spPr>
              <a:xfrm>
                <a:off x="3226804" y="3866000"/>
                <a:ext cx="10792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Student Services </a:t>
                </a:r>
                <a:r>
                  <a:rPr sz="760">
                    <a:solidFill>
                      <a:srgbClr val="000000"/>
                    </a:solidFill>
                    <a:latin typeface="Arial"/>
                  </a:rPr>
                  <a:t>Office</a:t>
                </a:r>
              </a:p>
            </p:txBody>
          </p:sp>
        </p:grpSp>
        <p:grpSp>
          <p:nvGrpSpPr>
            <p:cNvPr id="222" name="Card 4"/>
            <p:cNvGrpSpPr/>
            <p:nvPr/>
          </p:nvGrpSpPr>
          <p:grpSpPr>
            <a:xfrm>
              <a:off x="-79196" y="3923000"/>
              <a:ext cx="972800" cy="577600"/>
              <a:chOff x="-79196" y="3923000"/>
              <a:chExt cx="972800" cy="577600"/>
            </a:xfrm>
          </p:grpSpPr>
          <p:sp>
            <p:nvSpPr>
              <p:cNvPr id="220" name="Multi-Style Rectangle"/>
              <p:cNvSpPr/>
              <p:nvPr/>
            </p:nvSpPr>
            <p:spPr>
              <a:xfrm>
                <a:off x="-79196" y="3923000"/>
                <a:ext cx="972800" cy="577600"/>
              </a:xfrm>
              <a:custGeom>
                <a:avLst/>
                <a:gdLst/>
                <a:ahLst/>
                <a:cxnLst/>
                <a:pathLst>
                  <a:path w="972800" h="577600">
                    <a:moveTo>
                      <a:pt x="0" y="0"/>
                    </a:moveTo>
                    <a:lnTo>
                      <a:pt x="857280" y="0"/>
                    </a:lnTo>
                    <a:cubicBezTo>
                      <a:pt x="921082" y="0"/>
                      <a:pt x="972800" y="51718"/>
                      <a:pt x="972800" y="115520"/>
                    </a:cubicBezTo>
                    <a:lnTo>
                      <a:pt x="972800" y="577600"/>
                    </a:lnTo>
                    <a:lnTo>
                      <a:pt x="115520" y="577600"/>
                    </a:lnTo>
                    <a:cubicBezTo>
                      <a:pt x="51718" y="577600"/>
                      <a:pt x="0" y="525882"/>
                      <a:pt x="0" y="462080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100000">
                    <a:srgbClr val="E5E5E5"/>
                  </a:gs>
                </a:gsLst>
                <a:lin ang="5400000" scaled="0"/>
              </a:gradFill>
              <a:ln w="7600" cap="flat">
                <a:solidFill>
                  <a:srgbClr val="FF6A2F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221" name=""/>
              <p:cNvSpPr/>
              <p:nvPr/>
            </p:nvSpPr>
            <p:spPr>
              <a:xfrm>
                <a:off x="-79196" y="3923000"/>
                <a:ext cx="972800" cy="114000"/>
              </a:xfrm>
              <a:custGeom>
                <a:avLst/>
                <a:gdLst/>
                <a:ahLst/>
                <a:cxnLst/>
                <a:pathLst>
                  <a:path w="972800" h="114000">
                    <a:moveTo>
                      <a:pt x="0" y="0"/>
                    </a:moveTo>
                    <a:lnTo>
                      <a:pt x="857280" y="0"/>
                    </a:lnTo>
                    <a:cubicBezTo>
                      <a:pt x="921082" y="0"/>
                      <a:pt x="972800" y="51718"/>
                      <a:pt x="972800" y="115520"/>
                    </a:cubicBezTo>
                    <a:lnTo>
                      <a:pt x="972800" y="114000"/>
                    </a:lnTo>
                    <a:lnTo>
                      <a:pt x="0" y="11400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B395"/>
                  </a:gs>
                  <a:gs pos="100000">
                    <a:srgbClr val="FF6A2F"/>
                  </a:gs>
                </a:gsLst>
                <a:lin ang="5400000" scaled="0"/>
              </a:gradFill>
              <a:ln w="7600" cap="flat">
                <a:solidFill>
                  <a:srgbClr val="FF6A2F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3007" name="Text 3007"/>
              <p:cNvSpPr txBox="1"/>
              <p:nvPr/>
            </p:nvSpPr>
            <p:spPr>
              <a:xfrm>
                <a:off x="-56396" y="4086400"/>
                <a:ext cx="927200" cy="3648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Director</a:t>
                </a:r>
              </a:p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Interdisciplinary </a:t>
                </a:r>
                <a:r>
                  <a:rPr sz="760">
                    <a:solidFill>
                      <a:srgbClr val="000000"/>
                    </a:solidFill>
                    <a:latin typeface="Arial"/>
                  </a:rPr>
                  <a:t>Programs</a:t>
                </a:r>
              </a:p>
            </p:txBody>
          </p:sp>
        </p:grpSp>
        <p:grpSp>
          <p:nvGrpSpPr>
            <p:cNvPr id="331" name="Card 4"/>
            <p:cNvGrpSpPr/>
            <p:nvPr/>
          </p:nvGrpSpPr>
          <p:grpSpPr>
            <a:xfrm>
              <a:off x="1015204" y="2897000"/>
              <a:ext cx="972800" cy="577600"/>
              <a:chOff x="1015204" y="2897000"/>
              <a:chExt cx="972800" cy="577600"/>
            </a:xfrm>
          </p:grpSpPr>
          <p:sp>
            <p:nvSpPr>
              <p:cNvPr id="329" name="Multi-Style Rectangle"/>
              <p:cNvSpPr/>
              <p:nvPr/>
            </p:nvSpPr>
            <p:spPr>
              <a:xfrm>
                <a:off x="1015204" y="2897000"/>
                <a:ext cx="972800" cy="577600"/>
              </a:xfrm>
              <a:custGeom>
                <a:avLst/>
                <a:gdLst/>
                <a:ahLst/>
                <a:cxnLst/>
                <a:pathLst>
                  <a:path w="972800" h="577600">
                    <a:moveTo>
                      <a:pt x="0" y="0"/>
                    </a:moveTo>
                    <a:lnTo>
                      <a:pt x="857280" y="0"/>
                    </a:lnTo>
                    <a:cubicBezTo>
                      <a:pt x="921082" y="0"/>
                      <a:pt x="972800" y="51718"/>
                      <a:pt x="972800" y="115520"/>
                    </a:cubicBezTo>
                    <a:lnTo>
                      <a:pt x="972800" y="577600"/>
                    </a:lnTo>
                    <a:lnTo>
                      <a:pt x="115520" y="577600"/>
                    </a:lnTo>
                    <a:cubicBezTo>
                      <a:pt x="51718" y="577600"/>
                      <a:pt x="0" y="525882"/>
                      <a:pt x="0" y="462080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100000">
                    <a:srgbClr val="E5E5E5"/>
                  </a:gs>
                </a:gsLst>
                <a:lin ang="5400000" scaled="0"/>
              </a:gradFill>
              <a:ln w="7600" cap="flat">
                <a:solidFill>
                  <a:srgbClr val="FF6A2F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330" name=""/>
              <p:cNvSpPr/>
              <p:nvPr/>
            </p:nvSpPr>
            <p:spPr>
              <a:xfrm>
                <a:off x="1015204" y="2897000"/>
                <a:ext cx="972800" cy="114000"/>
              </a:xfrm>
              <a:custGeom>
                <a:avLst/>
                <a:gdLst/>
                <a:ahLst/>
                <a:cxnLst/>
                <a:pathLst>
                  <a:path w="972800" h="114000">
                    <a:moveTo>
                      <a:pt x="0" y="0"/>
                    </a:moveTo>
                    <a:lnTo>
                      <a:pt x="857280" y="0"/>
                    </a:lnTo>
                    <a:cubicBezTo>
                      <a:pt x="921082" y="0"/>
                      <a:pt x="972800" y="51718"/>
                      <a:pt x="972800" y="115520"/>
                    </a:cubicBezTo>
                    <a:lnTo>
                      <a:pt x="972800" y="114000"/>
                    </a:lnTo>
                    <a:lnTo>
                      <a:pt x="0" y="11400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B395"/>
                  </a:gs>
                  <a:gs pos="100000">
                    <a:srgbClr val="FF6A2F"/>
                  </a:gs>
                </a:gsLst>
                <a:lin ang="5400000" scaled="0"/>
              </a:gradFill>
              <a:ln w="7600" cap="flat">
                <a:solidFill>
                  <a:srgbClr val="FF6A2F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3008" name="Text 3008"/>
              <p:cNvSpPr txBox="1"/>
              <p:nvPr/>
            </p:nvSpPr>
            <p:spPr>
              <a:xfrm>
                <a:off x="1038004" y="3182000"/>
                <a:ext cx="9272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Associate Dean</a:t>
                </a:r>
              </a:p>
            </p:txBody>
          </p:sp>
        </p:grpSp>
        <p:grpSp>
          <p:nvGrpSpPr>
            <p:cNvPr id="335" name="Card 4"/>
            <p:cNvGrpSpPr/>
            <p:nvPr/>
          </p:nvGrpSpPr>
          <p:grpSpPr>
            <a:xfrm>
              <a:off x="2109604" y="2897000"/>
              <a:ext cx="1824000" cy="577600"/>
              <a:chOff x="2109604" y="2897000"/>
              <a:chExt cx="1824000" cy="577600"/>
            </a:xfrm>
          </p:grpSpPr>
          <p:sp>
            <p:nvSpPr>
              <p:cNvPr id="333" name="Multi-Style Rectangle"/>
              <p:cNvSpPr/>
              <p:nvPr/>
            </p:nvSpPr>
            <p:spPr>
              <a:xfrm>
                <a:off x="2109604" y="2897000"/>
                <a:ext cx="1824000" cy="577600"/>
              </a:xfrm>
              <a:custGeom>
                <a:avLst/>
                <a:gdLst/>
                <a:ahLst/>
                <a:cxnLst/>
                <a:pathLst>
                  <a:path w="1824000" h="577600">
                    <a:moveTo>
                      <a:pt x="0" y="0"/>
                    </a:moveTo>
                    <a:lnTo>
                      <a:pt x="1708480" y="0"/>
                    </a:lnTo>
                    <a:cubicBezTo>
                      <a:pt x="1772282" y="0"/>
                      <a:pt x="1824000" y="51718"/>
                      <a:pt x="1824000" y="115520"/>
                    </a:cubicBezTo>
                    <a:lnTo>
                      <a:pt x="1824000" y="577600"/>
                    </a:lnTo>
                    <a:lnTo>
                      <a:pt x="115520" y="577600"/>
                    </a:lnTo>
                    <a:cubicBezTo>
                      <a:pt x="51718" y="577600"/>
                      <a:pt x="0" y="525882"/>
                      <a:pt x="0" y="462080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100000">
                    <a:srgbClr val="E5E5E5"/>
                  </a:gs>
                </a:gsLst>
                <a:lin ang="5400000" scaled="0"/>
              </a:gradFill>
              <a:ln w="7600" cap="flat">
                <a:solidFill>
                  <a:srgbClr val="FF6A2F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334" name=""/>
              <p:cNvSpPr/>
              <p:nvPr/>
            </p:nvSpPr>
            <p:spPr>
              <a:xfrm>
                <a:off x="2109604" y="2897000"/>
                <a:ext cx="1824000" cy="114000"/>
              </a:xfrm>
              <a:custGeom>
                <a:avLst/>
                <a:gdLst/>
                <a:ahLst/>
                <a:cxnLst/>
                <a:pathLst>
                  <a:path w="1824000" h="114000">
                    <a:moveTo>
                      <a:pt x="0" y="0"/>
                    </a:moveTo>
                    <a:lnTo>
                      <a:pt x="1708480" y="0"/>
                    </a:lnTo>
                    <a:cubicBezTo>
                      <a:pt x="1772282" y="0"/>
                      <a:pt x="1824000" y="51718"/>
                      <a:pt x="1824000" y="115520"/>
                    </a:cubicBezTo>
                    <a:lnTo>
                      <a:pt x="1824000" y="114000"/>
                    </a:lnTo>
                    <a:lnTo>
                      <a:pt x="0" y="11400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B395"/>
                  </a:gs>
                  <a:gs pos="100000">
                    <a:srgbClr val="FF6A2F"/>
                  </a:gs>
                </a:gsLst>
                <a:lin ang="5400000" scaled="0"/>
              </a:gradFill>
              <a:ln w="7600" cap="flat">
                <a:solidFill>
                  <a:srgbClr val="FF6A2F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3009" name="Text 3009"/>
              <p:cNvSpPr txBox="1"/>
              <p:nvPr/>
            </p:nvSpPr>
            <p:spPr>
              <a:xfrm>
                <a:off x="2132404" y="3121200"/>
                <a:ext cx="1778400" cy="2432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Center for Innovation and Research in </a:t>
                </a:r>
                <a:r>
                  <a:rPr sz="760">
                    <a:solidFill>
                      <a:srgbClr val="000000"/>
                    </a:solidFill>
                    <a:latin typeface="Arial"/>
                  </a:rPr>
                  <a:t>Graduate Education (CIDR)</a:t>
                </a:r>
              </a:p>
            </p:txBody>
          </p:sp>
        </p:grpSp>
        <p:grpSp>
          <p:nvGrpSpPr>
            <p:cNvPr id="218" name="Card 4"/>
            <p:cNvGrpSpPr/>
            <p:nvPr/>
          </p:nvGrpSpPr>
          <p:grpSpPr>
            <a:xfrm>
              <a:off x="-79196" y="2897000"/>
              <a:ext cx="972800" cy="577600"/>
              <a:chOff x="-79196" y="2897000"/>
              <a:chExt cx="972800" cy="577600"/>
            </a:xfrm>
          </p:grpSpPr>
          <p:sp>
            <p:nvSpPr>
              <p:cNvPr id="216" name="Multi-Style Rectangle"/>
              <p:cNvSpPr/>
              <p:nvPr/>
            </p:nvSpPr>
            <p:spPr>
              <a:xfrm>
                <a:off x="-79196" y="2897000"/>
                <a:ext cx="972800" cy="577600"/>
              </a:xfrm>
              <a:custGeom>
                <a:avLst/>
                <a:gdLst/>
                <a:ahLst/>
                <a:cxnLst/>
                <a:pathLst>
                  <a:path w="972800" h="577600">
                    <a:moveTo>
                      <a:pt x="0" y="0"/>
                    </a:moveTo>
                    <a:lnTo>
                      <a:pt x="857280" y="0"/>
                    </a:lnTo>
                    <a:cubicBezTo>
                      <a:pt x="921082" y="0"/>
                      <a:pt x="972800" y="51718"/>
                      <a:pt x="972800" y="115520"/>
                    </a:cubicBezTo>
                    <a:lnTo>
                      <a:pt x="972800" y="577600"/>
                    </a:lnTo>
                    <a:lnTo>
                      <a:pt x="115520" y="577600"/>
                    </a:lnTo>
                    <a:cubicBezTo>
                      <a:pt x="51718" y="577600"/>
                      <a:pt x="0" y="525882"/>
                      <a:pt x="0" y="462080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100000">
                    <a:srgbClr val="E5E5E5"/>
                  </a:gs>
                </a:gsLst>
                <a:lin ang="5400000" scaled="0"/>
              </a:gradFill>
              <a:ln w="7600" cap="flat">
                <a:solidFill>
                  <a:srgbClr val="FF6A2F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217" name=""/>
              <p:cNvSpPr/>
              <p:nvPr/>
            </p:nvSpPr>
            <p:spPr>
              <a:xfrm>
                <a:off x="-79196" y="2897000"/>
                <a:ext cx="972800" cy="114000"/>
              </a:xfrm>
              <a:custGeom>
                <a:avLst/>
                <a:gdLst/>
                <a:ahLst/>
                <a:cxnLst/>
                <a:pathLst>
                  <a:path w="972800" h="114000">
                    <a:moveTo>
                      <a:pt x="0" y="0"/>
                    </a:moveTo>
                    <a:lnTo>
                      <a:pt x="857280" y="0"/>
                    </a:lnTo>
                    <a:cubicBezTo>
                      <a:pt x="921082" y="0"/>
                      <a:pt x="972800" y="51718"/>
                      <a:pt x="972800" y="115520"/>
                    </a:cubicBezTo>
                    <a:lnTo>
                      <a:pt x="972800" y="114000"/>
                    </a:lnTo>
                    <a:lnTo>
                      <a:pt x="0" y="11400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B395"/>
                  </a:gs>
                  <a:gs pos="100000">
                    <a:srgbClr val="FF6A2F"/>
                  </a:gs>
                </a:gsLst>
                <a:lin ang="5400000" scaled="0"/>
              </a:gradFill>
              <a:ln w="7600" cap="flat">
                <a:solidFill>
                  <a:srgbClr val="FF6A2F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3010" name="Text 3010"/>
              <p:cNvSpPr txBox="1"/>
              <p:nvPr/>
            </p:nvSpPr>
            <p:spPr>
              <a:xfrm>
                <a:off x="-56396" y="3121200"/>
                <a:ext cx="927200" cy="2432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Director</a:t>
                </a:r>
              </a:p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University Press</a:t>
                </a:r>
              </a:p>
            </p:txBody>
          </p:sp>
        </p:grpSp>
        <p:grpSp>
          <p:nvGrpSpPr>
            <p:cNvPr id="323" name="Card 4"/>
            <p:cNvGrpSpPr/>
            <p:nvPr/>
          </p:nvGrpSpPr>
          <p:grpSpPr>
            <a:xfrm>
              <a:off x="1015204" y="2205400"/>
              <a:ext cx="972800" cy="577600"/>
              <a:chOff x="1015204" y="2205400"/>
              <a:chExt cx="972800" cy="577600"/>
            </a:xfrm>
          </p:grpSpPr>
          <p:sp>
            <p:nvSpPr>
              <p:cNvPr id="321" name="Multi-Style Rectangle"/>
              <p:cNvSpPr/>
              <p:nvPr/>
            </p:nvSpPr>
            <p:spPr>
              <a:xfrm>
                <a:off x="1015204" y="2205400"/>
                <a:ext cx="972800" cy="577600"/>
              </a:xfrm>
              <a:custGeom>
                <a:avLst/>
                <a:gdLst/>
                <a:ahLst/>
                <a:cxnLst/>
                <a:pathLst>
                  <a:path w="972800" h="577600">
                    <a:moveTo>
                      <a:pt x="0" y="0"/>
                    </a:moveTo>
                    <a:lnTo>
                      <a:pt x="857280" y="0"/>
                    </a:lnTo>
                    <a:cubicBezTo>
                      <a:pt x="921082" y="0"/>
                      <a:pt x="972800" y="51718"/>
                      <a:pt x="972800" y="115520"/>
                    </a:cubicBezTo>
                    <a:lnTo>
                      <a:pt x="972800" y="577600"/>
                    </a:lnTo>
                    <a:lnTo>
                      <a:pt x="115520" y="577600"/>
                    </a:lnTo>
                    <a:cubicBezTo>
                      <a:pt x="51718" y="577600"/>
                      <a:pt x="0" y="525882"/>
                      <a:pt x="0" y="462080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100000">
                    <a:srgbClr val="E5E5E5"/>
                  </a:gs>
                </a:gsLst>
                <a:lin ang="5400000" scaled="0"/>
              </a:gradFill>
              <a:ln w="7600" cap="flat">
                <a:solidFill>
                  <a:srgbClr val="FF6A2F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322" name=""/>
              <p:cNvSpPr/>
              <p:nvPr/>
            </p:nvSpPr>
            <p:spPr>
              <a:xfrm>
                <a:off x="1015204" y="2205400"/>
                <a:ext cx="972800" cy="114000"/>
              </a:xfrm>
              <a:custGeom>
                <a:avLst/>
                <a:gdLst/>
                <a:ahLst/>
                <a:cxnLst/>
                <a:pathLst>
                  <a:path w="972800" h="114000">
                    <a:moveTo>
                      <a:pt x="0" y="0"/>
                    </a:moveTo>
                    <a:lnTo>
                      <a:pt x="857280" y="0"/>
                    </a:lnTo>
                    <a:cubicBezTo>
                      <a:pt x="921082" y="0"/>
                      <a:pt x="972800" y="51718"/>
                      <a:pt x="972800" y="115520"/>
                    </a:cubicBezTo>
                    <a:lnTo>
                      <a:pt x="972800" y="114000"/>
                    </a:lnTo>
                    <a:lnTo>
                      <a:pt x="0" y="11400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B395"/>
                  </a:gs>
                  <a:gs pos="100000">
                    <a:srgbClr val="FF6A2F"/>
                  </a:gs>
                </a:gsLst>
                <a:lin ang="5400000" scaled="0"/>
              </a:gradFill>
              <a:ln w="7600" cap="flat">
                <a:solidFill>
                  <a:srgbClr val="FF6A2F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3011" name="Text 3011"/>
              <p:cNvSpPr txBox="1"/>
              <p:nvPr/>
            </p:nvSpPr>
            <p:spPr>
              <a:xfrm>
                <a:off x="1038004" y="2490400"/>
                <a:ext cx="9272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Assistant Dean</a:t>
                </a:r>
              </a:p>
            </p:txBody>
          </p:sp>
        </p:grpSp>
        <p:grpSp>
          <p:nvGrpSpPr>
            <p:cNvPr id="327" name="Card 4"/>
            <p:cNvGrpSpPr/>
            <p:nvPr/>
          </p:nvGrpSpPr>
          <p:grpSpPr>
            <a:xfrm>
              <a:off x="2109604" y="2205400"/>
              <a:ext cx="1824000" cy="577600"/>
              <a:chOff x="2109604" y="2205400"/>
              <a:chExt cx="1824000" cy="577600"/>
            </a:xfrm>
          </p:grpSpPr>
          <p:sp>
            <p:nvSpPr>
              <p:cNvPr id="325" name="Multi-Style Rectangle"/>
              <p:cNvSpPr/>
              <p:nvPr/>
            </p:nvSpPr>
            <p:spPr>
              <a:xfrm>
                <a:off x="2109604" y="2205400"/>
                <a:ext cx="1824000" cy="577600"/>
              </a:xfrm>
              <a:custGeom>
                <a:avLst/>
                <a:gdLst/>
                <a:ahLst/>
                <a:cxnLst/>
                <a:pathLst>
                  <a:path w="1824000" h="577600">
                    <a:moveTo>
                      <a:pt x="0" y="0"/>
                    </a:moveTo>
                    <a:lnTo>
                      <a:pt x="1708480" y="0"/>
                    </a:lnTo>
                    <a:cubicBezTo>
                      <a:pt x="1772282" y="0"/>
                      <a:pt x="1824000" y="51718"/>
                      <a:pt x="1824000" y="115520"/>
                    </a:cubicBezTo>
                    <a:lnTo>
                      <a:pt x="1824000" y="577600"/>
                    </a:lnTo>
                    <a:lnTo>
                      <a:pt x="115520" y="577600"/>
                    </a:lnTo>
                    <a:cubicBezTo>
                      <a:pt x="51718" y="577600"/>
                      <a:pt x="0" y="525882"/>
                      <a:pt x="0" y="462080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100000">
                    <a:srgbClr val="E5E5E5"/>
                  </a:gs>
                </a:gsLst>
                <a:lin ang="5400000" scaled="0"/>
              </a:gradFill>
              <a:ln w="7600" cap="flat">
                <a:solidFill>
                  <a:srgbClr val="FF6A2F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326" name=""/>
              <p:cNvSpPr/>
              <p:nvPr/>
            </p:nvSpPr>
            <p:spPr>
              <a:xfrm>
                <a:off x="2109604" y="2205400"/>
                <a:ext cx="1824000" cy="114000"/>
              </a:xfrm>
              <a:custGeom>
                <a:avLst/>
                <a:gdLst/>
                <a:ahLst/>
                <a:cxnLst/>
                <a:pathLst>
                  <a:path w="1824000" h="114000">
                    <a:moveTo>
                      <a:pt x="0" y="0"/>
                    </a:moveTo>
                    <a:lnTo>
                      <a:pt x="1708480" y="0"/>
                    </a:lnTo>
                    <a:cubicBezTo>
                      <a:pt x="1772282" y="0"/>
                      <a:pt x="1824000" y="51718"/>
                      <a:pt x="1824000" y="115520"/>
                    </a:cubicBezTo>
                    <a:lnTo>
                      <a:pt x="1824000" y="114000"/>
                    </a:lnTo>
                    <a:lnTo>
                      <a:pt x="0" y="11400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B395"/>
                  </a:gs>
                  <a:gs pos="100000">
                    <a:srgbClr val="FF6A2F"/>
                  </a:gs>
                </a:gsLst>
                <a:lin ang="5400000" scaled="0"/>
              </a:gradFill>
              <a:ln w="7600" cap="flat">
                <a:solidFill>
                  <a:srgbClr val="FF6A2F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3012" name="Text 3012"/>
              <p:cNvSpPr txBox="1"/>
              <p:nvPr/>
            </p:nvSpPr>
            <p:spPr>
              <a:xfrm>
                <a:off x="2132404" y="2429600"/>
                <a:ext cx="1778400" cy="2432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Center for Instructional</a:t>
                </a:r>
              </a:p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Development and Research (CIDR)</a:t>
                </a:r>
              </a:p>
            </p:txBody>
          </p:sp>
        </p:grpSp>
        <p:grpSp>
          <p:nvGrpSpPr>
            <p:cNvPr id="214" name="Card 4"/>
            <p:cNvGrpSpPr/>
            <p:nvPr/>
          </p:nvGrpSpPr>
          <p:grpSpPr>
            <a:xfrm>
              <a:off x="-79196" y="2205400"/>
              <a:ext cx="972800" cy="577600"/>
              <a:chOff x="-79196" y="2205400"/>
              <a:chExt cx="972800" cy="577600"/>
            </a:xfrm>
          </p:grpSpPr>
          <p:sp>
            <p:nvSpPr>
              <p:cNvPr id="212" name="Multi-Style Rectangle"/>
              <p:cNvSpPr/>
              <p:nvPr/>
            </p:nvSpPr>
            <p:spPr>
              <a:xfrm>
                <a:off x="-79196" y="2205400"/>
                <a:ext cx="972800" cy="577600"/>
              </a:xfrm>
              <a:custGeom>
                <a:avLst/>
                <a:gdLst/>
                <a:ahLst/>
                <a:cxnLst/>
                <a:pathLst>
                  <a:path w="972800" h="577600">
                    <a:moveTo>
                      <a:pt x="0" y="0"/>
                    </a:moveTo>
                    <a:lnTo>
                      <a:pt x="857280" y="0"/>
                    </a:lnTo>
                    <a:cubicBezTo>
                      <a:pt x="921082" y="0"/>
                      <a:pt x="972800" y="51718"/>
                      <a:pt x="972800" y="115520"/>
                    </a:cubicBezTo>
                    <a:lnTo>
                      <a:pt x="972800" y="577600"/>
                    </a:lnTo>
                    <a:lnTo>
                      <a:pt x="115520" y="577600"/>
                    </a:lnTo>
                    <a:cubicBezTo>
                      <a:pt x="51718" y="577600"/>
                      <a:pt x="0" y="525882"/>
                      <a:pt x="0" y="462080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100000">
                    <a:srgbClr val="E5E5E5"/>
                  </a:gs>
                </a:gsLst>
                <a:lin ang="5400000" scaled="0"/>
              </a:gradFill>
              <a:ln w="7600" cap="flat">
                <a:solidFill>
                  <a:srgbClr val="FF6A2F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213" name=""/>
              <p:cNvSpPr/>
              <p:nvPr/>
            </p:nvSpPr>
            <p:spPr>
              <a:xfrm>
                <a:off x="-79196" y="2205400"/>
                <a:ext cx="972800" cy="114000"/>
              </a:xfrm>
              <a:custGeom>
                <a:avLst/>
                <a:gdLst/>
                <a:ahLst/>
                <a:cxnLst/>
                <a:pathLst>
                  <a:path w="972800" h="114000">
                    <a:moveTo>
                      <a:pt x="0" y="0"/>
                    </a:moveTo>
                    <a:lnTo>
                      <a:pt x="857280" y="0"/>
                    </a:lnTo>
                    <a:cubicBezTo>
                      <a:pt x="921082" y="0"/>
                      <a:pt x="972800" y="51718"/>
                      <a:pt x="972800" y="115520"/>
                    </a:cubicBezTo>
                    <a:lnTo>
                      <a:pt x="972800" y="114000"/>
                    </a:lnTo>
                    <a:lnTo>
                      <a:pt x="0" y="11400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B395"/>
                  </a:gs>
                  <a:gs pos="100000">
                    <a:srgbClr val="FF6A2F"/>
                  </a:gs>
                </a:gsLst>
                <a:lin ang="5400000" scaled="0"/>
              </a:gradFill>
              <a:ln w="7600" cap="flat">
                <a:solidFill>
                  <a:srgbClr val="FF6A2F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3013" name="Text 3013"/>
              <p:cNvSpPr txBox="1"/>
              <p:nvPr/>
            </p:nvSpPr>
            <p:spPr>
              <a:xfrm>
                <a:off x="-56396" y="2308000"/>
                <a:ext cx="927200" cy="4864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Willian Danz &amp; </a:t>
                </a:r>
                <a:r>
                  <a:rPr sz="760">
                    <a:solidFill>
                      <a:srgbClr val="000000"/>
                    </a:solidFill>
                    <a:latin typeface="Arial"/>
                  </a:rPr>
                  <a:t>Walker-Ames </a:t>
                </a:r>
                <a:r>
                  <a:rPr sz="760">
                    <a:solidFill>
                      <a:srgbClr val="000000"/>
                    </a:solidFill>
                    <a:latin typeface="Arial"/>
                  </a:rPr>
                  <a:t>Lectureships </a:t>
                </a:r>
                <a:r>
                  <a:rPr sz="760">
                    <a:solidFill>
                      <a:srgbClr val="000000"/>
                    </a:solidFill>
                    <a:latin typeface="Arial"/>
                  </a:rPr>
                  <a:t>Coordinator</a:t>
                </a:r>
              </a:p>
            </p:txBody>
          </p:sp>
        </p:grpSp>
        <p:grpSp>
          <p:nvGrpSpPr>
            <p:cNvPr id="210" name="Card 4"/>
            <p:cNvGrpSpPr/>
            <p:nvPr/>
          </p:nvGrpSpPr>
          <p:grpSpPr>
            <a:xfrm>
              <a:off x="-79196" y="807000"/>
              <a:ext cx="972800" cy="577600"/>
              <a:chOff x="-79196" y="807000"/>
              <a:chExt cx="972800" cy="577600"/>
            </a:xfrm>
          </p:grpSpPr>
          <p:sp>
            <p:nvSpPr>
              <p:cNvPr id="208" name="Multi-Style Rectangle"/>
              <p:cNvSpPr/>
              <p:nvPr/>
            </p:nvSpPr>
            <p:spPr>
              <a:xfrm>
                <a:off x="-79196" y="807000"/>
                <a:ext cx="972800" cy="577600"/>
              </a:xfrm>
              <a:custGeom>
                <a:avLst/>
                <a:gdLst/>
                <a:ahLst/>
                <a:cxnLst/>
                <a:pathLst>
                  <a:path w="972800" h="577600">
                    <a:moveTo>
                      <a:pt x="0" y="0"/>
                    </a:moveTo>
                    <a:lnTo>
                      <a:pt x="857280" y="0"/>
                    </a:lnTo>
                    <a:cubicBezTo>
                      <a:pt x="921082" y="0"/>
                      <a:pt x="972800" y="51718"/>
                      <a:pt x="972800" y="115520"/>
                    </a:cubicBezTo>
                    <a:lnTo>
                      <a:pt x="972800" y="577600"/>
                    </a:lnTo>
                    <a:lnTo>
                      <a:pt x="115520" y="577600"/>
                    </a:lnTo>
                    <a:cubicBezTo>
                      <a:pt x="51718" y="577600"/>
                      <a:pt x="0" y="525882"/>
                      <a:pt x="0" y="462080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100000">
                    <a:srgbClr val="E5E5E5"/>
                  </a:gs>
                </a:gsLst>
                <a:lin ang="5400000" scaled="0"/>
              </a:gradFill>
              <a:ln w="7600" cap="flat">
                <a:solidFill>
                  <a:srgbClr val="FF6A2F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209" name=""/>
              <p:cNvSpPr/>
              <p:nvPr/>
            </p:nvSpPr>
            <p:spPr>
              <a:xfrm>
                <a:off x="-79196" y="807000"/>
                <a:ext cx="972800" cy="114000"/>
              </a:xfrm>
              <a:custGeom>
                <a:avLst/>
                <a:gdLst/>
                <a:ahLst/>
                <a:cxnLst/>
                <a:pathLst>
                  <a:path w="972800" h="114000">
                    <a:moveTo>
                      <a:pt x="0" y="0"/>
                    </a:moveTo>
                    <a:lnTo>
                      <a:pt x="857280" y="0"/>
                    </a:lnTo>
                    <a:cubicBezTo>
                      <a:pt x="921082" y="0"/>
                      <a:pt x="972800" y="51718"/>
                      <a:pt x="972800" y="115520"/>
                    </a:cubicBezTo>
                    <a:lnTo>
                      <a:pt x="972800" y="114000"/>
                    </a:lnTo>
                    <a:lnTo>
                      <a:pt x="0" y="11400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B395"/>
                  </a:gs>
                  <a:gs pos="100000">
                    <a:srgbClr val="FF6A2F"/>
                  </a:gs>
                </a:gsLst>
                <a:lin ang="5400000" scaled="0"/>
              </a:gradFill>
              <a:ln w="7600" cap="flat">
                <a:solidFill>
                  <a:srgbClr val="FF6A2F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3014" name="Text 3014"/>
              <p:cNvSpPr txBox="1"/>
              <p:nvPr/>
            </p:nvSpPr>
            <p:spPr>
              <a:xfrm>
                <a:off x="-56396" y="970400"/>
                <a:ext cx="927200" cy="3648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Executive</a:t>
                </a:r>
              </a:p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Assistant to the </a:t>
                </a:r>
                <a:r>
                  <a:rPr sz="760">
                    <a:solidFill>
                      <a:srgbClr val="000000"/>
                    </a:solidFill>
                    <a:latin typeface="Arial"/>
                  </a:rPr>
                  <a:t>Dean</a:t>
                </a:r>
              </a:p>
            </p:txBody>
          </p:sp>
        </p:grpSp>
        <p:grpSp>
          <p:nvGrpSpPr>
            <p:cNvPr id="319" name="Card 4"/>
            <p:cNvGrpSpPr/>
            <p:nvPr/>
          </p:nvGrpSpPr>
          <p:grpSpPr>
            <a:xfrm>
              <a:off x="1015204" y="1506200"/>
              <a:ext cx="1276800" cy="577600"/>
              <a:chOff x="1015204" y="1506200"/>
              <a:chExt cx="1276800" cy="577600"/>
            </a:xfrm>
          </p:grpSpPr>
          <p:sp>
            <p:nvSpPr>
              <p:cNvPr id="317" name="Multi-Style Rectangle"/>
              <p:cNvSpPr/>
              <p:nvPr/>
            </p:nvSpPr>
            <p:spPr>
              <a:xfrm>
                <a:off x="1015204" y="1506200"/>
                <a:ext cx="1276800" cy="577600"/>
              </a:xfrm>
              <a:custGeom>
                <a:avLst/>
                <a:gdLst/>
                <a:ahLst/>
                <a:cxnLst/>
                <a:pathLst>
                  <a:path w="1276800" h="577600">
                    <a:moveTo>
                      <a:pt x="0" y="0"/>
                    </a:moveTo>
                    <a:lnTo>
                      <a:pt x="1161280" y="0"/>
                    </a:lnTo>
                    <a:cubicBezTo>
                      <a:pt x="1225082" y="0"/>
                      <a:pt x="1276800" y="51718"/>
                      <a:pt x="1276800" y="115520"/>
                    </a:cubicBezTo>
                    <a:lnTo>
                      <a:pt x="1276800" y="577600"/>
                    </a:lnTo>
                    <a:lnTo>
                      <a:pt x="115520" y="577600"/>
                    </a:lnTo>
                    <a:cubicBezTo>
                      <a:pt x="51718" y="577600"/>
                      <a:pt x="0" y="525882"/>
                      <a:pt x="0" y="462080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100000">
                    <a:srgbClr val="E5E5E5"/>
                  </a:gs>
                </a:gsLst>
                <a:lin ang="5400000" scaled="0"/>
              </a:gradFill>
              <a:ln w="7600" cap="flat">
                <a:solidFill>
                  <a:srgbClr val="FF6A2F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318" name=""/>
              <p:cNvSpPr/>
              <p:nvPr/>
            </p:nvSpPr>
            <p:spPr>
              <a:xfrm>
                <a:off x="1015204" y="1506200"/>
                <a:ext cx="1276800" cy="114000"/>
              </a:xfrm>
              <a:custGeom>
                <a:avLst/>
                <a:gdLst/>
                <a:ahLst/>
                <a:cxnLst/>
                <a:pathLst>
                  <a:path w="1276800" h="114000">
                    <a:moveTo>
                      <a:pt x="0" y="0"/>
                    </a:moveTo>
                    <a:lnTo>
                      <a:pt x="1161280" y="0"/>
                    </a:lnTo>
                    <a:cubicBezTo>
                      <a:pt x="1225082" y="0"/>
                      <a:pt x="1276800" y="51718"/>
                      <a:pt x="1276800" y="115520"/>
                    </a:cubicBezTo>
                    <a:lnTo>
                      <a:pt x="1276800" y="114000"/>
                    </a:lnTo>
                    <a:lnTo>
                      <a:pt x="0" y="11400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B395"/>
                  </a:gs>
                  <a:gs pos="100000">
                    <a:srgbClr val="FF6A2F"/>
                  </a:gs>
                </a:gsLst>
                <a:lin ang="5400000" scaled="0"/>
              </a:gradFill>
              <a:ln w="7600" cap="flat">
                <a:solidFill>
                  <a:srgbClr val="FF6A2F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3015" name="Text 3015"/>
              <p:cNvSpPr txBox="1"/>
              <p:nvPr/>
            </p:nvSpPr>
            <p:spPr>
              <a:xfrm>
                <a:off x="1038004" y="1669600"/>
                <a:ext cx="1231200" cy="3648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Director,</a:t>
                </a:r>
              </a:p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Finance and </a:t>
                </a:r>
                <a:r>
                  <a:rPr sz="760">
                    <a:solidFill>
                      <a:srgbClr val="000000"/>
                    </a:solidFill>
                    <a:latin typeface="Arial"/>
                  </a:rPr>
                  <a:t>Administration</a:t>
                </a:r>
              </a:p>
            </p:txBody>
          </p:sp>
        </p:grpSp>
        <p:grpSp>
          <p:nvGrpSpPr>
            <p:cNvPr id="315" name="Card 4"/>
            <p:cNvGrpSpPr/>
            <p:nvPr/>
          </p:nvGrpSpPr>
          <p:grpSpPr>
            <a:xfrm>
              <a:off x="1015204" y="807000"/>
              <a:ext cx="1276800" cy="577600"/>
              <a:chOff x="1015204" y="807000"/>
              <a:chExt cx="1276800" cy="577600"/>
            </a:xfrm>
          </p:grpSpPr>
          <p:sp>
            <p:nvSpPr>
              <p:cNvPr id="313" name="Multi-Style Rectangle"/>
              <p:cNvSpPr/>
              <p:nvPr/>
            </p:nvSpPr>
            <p:spPr>
              <a:xfrm>
                <a:off x="1015204" y="807000"/>
                <a:ext cx="1276800" cy="577600"/>
              </a:xfrm>
              <a:custGeom>
                <a:avLst/>
                <a:gdLst/>
                <a:ahLst/>
                <a:cxnLst/>
                <a:pathLst>
                  <a:path w="1276800" h="577600">
                    <a:moveTo>
                      <a:pt x="0" y="0"/>
                    </a:moveTo>
                    <a:lnTo>
                      <a:pt x="1161280" y="0"/>
                    </a:lnTo>
                    <a:cubicBezTo>
                      <a:pt x="1225082" y="0"/>
                      <a:pt x="1276800" y="51718"/>
                      <a:pt x="1276800" y="115520"/>
                    </a:cubicBezTo>
                    <a:lnTo>
                      <a:pt x="1276800" y="577600"/>
                    </a:lnTo>
                    <a:lnTo>
                      <a:pt x="115520" y="577600"/>
                    </a:lnTo>
                    <a:cubicBezTo>
                      <a:pt x="51718" y="577600"/>
                      <a:pt x="0" y="525882"/>
                      <a:pt x="0" y="462080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100000">
                    <a:srgbClr val="E5E5E5"/>
                  </a:gs>
                </a:gsLst>
                <a:lin ang="5400000" scaled="0"/>
              </a:gradFill>
              <a:ln w="7600" cap="flat">
                <a:solidFill>
                  <a:srgbClr val="FF6A2F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314" name=""/>
              <p:cNvSpPr/>
              <p:nvPr/>
            </p:nvSpPr>
            <p:spPr>
              <a:xfrm>
                <a:off x="1015204" y="807000"/>
                <a:ext cx="1276800" cy="114000"/>
              </a:xfrm>
              <a:custGeom>
                <a:avLst/>
                <a:gdLst/>
                <a:ahLst/>
                <a:cxnLst/>
                <a:pathLst>
                  <a:path w="1276800" h="114000">
                    <a:moveTo>
                      <a:pt x="0" y="0"/>
                    </a:moveTo>
                    <a:lnTo>
                      <a:pt x="1161280" y="0"/>
                    </a:lnTo>
                    <a:cubicBezTo>
                      <a:pt x="1225082" y="0"/>
                      <a:pt x="1276800" y="51718"/>
                      <a:pt x="1276800" y="115520"/>
                    </a:cubicBezTo>
                    <a:lnTo>
                      <a:pt x="1276800" y="114000"/>
                    </a:lnTo>
                    <a:lnTo>
                      <a:pt x="0" y="11400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B395"/>
                  </a:gs>
                  <a:gs pos="100000">
                    <a:srgbClr val="FF6A2F"/>
                  </a:gs>
                </a:gsLst>
                <a:lin ang="5400000" scaled="0"/>
              </a:gradFill>
              <a:ln w="7600" cap="flat">
                <a:solidFill>
                  <a:srgbClr val="FF6A2F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3016" name="Text 3016"/>
              <p:cNvSpPr txBox="1"/>
              <p:nvPr/>
            </p:nvSpPr>
            <p:spPr>
              <a:xfrm>
                <a:off x="1038004" y="970400"/>
                <a:ext cx="1231200" cy="3648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Director,</a:t>
                </a:r>
              </a:p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Computing and </a:t>
                </a:r>
                <a:r>
                  <a:rPr sz="760">
                    <a:solidFill>
                      <a:srgbClr val="000000"/>
                    </a:solidFill>
                    <a:latin typeface="Arial"/>
                  </a:rPr>
                  <a:t>Information Resources </a:t>
                </a:r>
                <a:r>
                  <a:rPr sz="760">
                    <a:solidFill>
                      <a:srgbClr val="000000"/>
                    </a:solidFill>
                    <a:latin typeface="Arial"/>
                  </a:rPr>
                  <a:t>(CAIR)</a:t>
                </a:r>
              </a:p>
            </p:txBody>
          </p:sp>
        </p:grpSp>
        <p:grpSp>
          <p:nvGrpSpPr>
            <p:cNvPr id="311" name="Card 4"/>
            <p:cNvGrpSpPr/>
            <p:nvPr/>
          </p:nvGrpSpPr>
          <p:grpSpPr>
            <a:xfrm>
              <a:off x="1015204" y="107800"/>
              <a:ext cx="1276800" cy="577600"/>
              <a:chOff x="1015204" y="107800"/>
              <a:chExt cx="1276800" cy="577600"/>
            </a:xfrm>
          </p:grpSpPr>
          <p:sp>
            <p:nvSpPr>
              <p:cNvPr id="309" name="Multi-Style Rectangle"/>
              <p:cNvSpPr/>
              <p:nvPr/>
            </p:nvSpPr>
            <p:spPr>
              <a:xfrm>
                <a:off x="1015204" y="107800"/>
                <a:ext cx="1276800" cy="577600"/>
              </a:xfrm>
              <a:custGeom>
                <a:avLst/>
                <a:gdLst/>
                <a:ahLst/>
                <a:cxnLst/>
                <a:pathLst>
                  <a:path w="1276800" h="577600">
                    <a:moveTo>
                      <a:pt x="0" y="0"/>
                    </a:moveTo>
                    <a:lnTo>
                      <a:pt x="1161280" y="0"/>
                    </a:lnTo>
                    <a:cubicBezTo>
                      <a:pt x="1225082" y="0"/>
                      <a:pt x="1276800" y="51718"/>
                      <a:pt x="1276800" y="115520"/>
                    </a:cubicBezTo>
                    <a:lnTo>
                      <a:pt x="1276800" y="577600"/>
                    </a:lnTo>
                    <a:lnTo>
                      <a:pt x="115520" y="577600"/>
                    </a:lnTo>
                    <a:cubicBezTo>
                      <a:pt x="51718" y="577600"/>
                      <a:pt x="0" y="525882"/>
                      <a:pt x="0" y="462080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100000">
                    <a:srgbClr val="E5E5E5"/>
                  </a:gs>
                </a:gsLst>
                <a:lin ang="5400000" scaled="0"/>
              </a:gradFill>
              <a:ln w="7600" cap="flat">
                <a:solidFill>
                  <a:srgbClr val="FF6A2F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310" name=""/>
              <p:cNvSpPr/>
              <p:nvPr/>
            </p:nvSpPr>
            <p:spPr>
              <a:xfrm>
                <a:off x="1015204" y="107800"/>
                <a:ext cx="1276800" cy="114000"/>
              </a:xfrm>
              <a:custGeom>
                <a:avLst/>
                <a:gdLst/>
                <a:ahLst/>
                <a:cxnLst/>
                <a:pathLst>
                  <a:path w="1276800" h="114000">
                    <a:moveTo>
                      <a:pt x="0" y="0"/>
                    </a:moveTo>
                    <a:lnTo>
                      <a:pt x="1161280" y="0"/>
                    </a:lnTo>
                    <a:cubicBezTo>
                      <a:pt x="1225082" y="0"/>
                      <a:pt x="1276800" y="51718"/>
                      <a:pt x="1276800" y="115520"/>
                    </a:cubicBezTo>
                    <a:lnTo>
                      <a:pt x="1276800" y="114000"/>
                    </a:lnTo>
                    <a:lnTo>
                      <a:pt x="0" y="11400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B395"/>
                  </a:gs>
                  <a:gs pos="100000">
                    <a:srgbClr val="FF6A2F"/>
                  </a:gs>
                </a:gsLst>
                <a:lin ang="5400000" scaled="0"/>
              </a:gradFill>
              <a:ln w="7600" cap="flat">
                <a:solidFill>
                  <a:srgbClr val="FF6A2F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3017" name="Text 3017"/>
              <p:cNvSpPr txBox="1"/>
              <p:nvPr/>
            </p:nvSpPr>
            <p:spPr>
              <a:xfrm>
                <a:off x="1038004" y="332000"/>
                <a:ext cx="1231200" cy="2432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Director,</a:t>
                </a:r>
              </a:p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Development</a:t>
                </a:r>
              </a:p>
            </p:txBody>
          </p:sp>
        </p:grpSp>
        <p:sp>
          <p:nvSpPr>
            <p:cNvPr id="377" name="Title bar"/>
            <p:cNvSpPr/>
            <p:nvPr/>
          </p:nvSpPr>
          <p:spPr>
            <a:xfrm>
              <a:off x="-499924" y="-743400"/>
              <a:ext cx="4509528" cy="380000"/>
            </a:xfrm>
            <a:custGeom>
              <a:avLst/>
              <a:gdLst/>
              <a:ahLst/>
              <a:cxnLst/>
              <a:rect l="l" t="t" r="r" b="b"/>
              <a:pathLst>
                <a:path w="4509528" h="380000">
                  <a:moveTo>
                    <a:pt x="0" y="0"/>
                  </a:moveTo>
                  <a:lnTo>
                    <a:pt x="4509528" y="0"/>
                  </a:lnTo>
                  <a:lnTo>
                    <a:pt x="4509528" y="380000"/>
                  </a:lnTo>
                  <a:lnTo>
                    <a:pt x="0" y="38000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FFF5F2"/>
                </a:gs>
                <a:gs pos="100000">
                  <a:srgbClr val="FFD0BD"/>
                </a:gs>
              </a:gsLst>
              <a:lin ang="5400000" scaled="0"/>
            </a:gradFill>
            <a:ln w="7600" cap="flat">
              <a:solidFill>
                <a:srgbClr val="FFA07A"/>
              </a:solidFill>
              <a:bevel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1368">
                  <a:solidFill>
                    <a:srgbClr val="000000"/>
                  </a:solidFill>
                  <a:latin typeface="Arial"/>
                </a:rPr>
                <a:t>Organizational Chart of Gradient Student</a:t>
              </a:r>
            </a:p>
          </p:txBody>
        </p:sp>
      </p:grp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0</PresentationFormat>
  <Paragraphs>0</Paragraphs>
  <Slides>1</Slides>
  <Notes>0</Notes>
  <HiddenSlides>0</HiddenSlides>
  <MMClips>0</MMClips>
  <ScaleCrop>false</ScaleCrop>
  <HeadingPairs>
    <vt:vector size="4" baseType="variant">
      <vt:variant>
        <vt:lpstr>Topic</vt:lpstr>
      </vt:variant>
      <vt:variant>
        <vt:i4>1</vt:i4>
      </vt:variant>
      <vt:variant>
        <vt:lpstr>Slide Title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edwin</dc:creator>
  <cp:lastModifiedBy>edwin</cp:lastModifiedBy>
  <cp:revision>1</cp:revision>
  <dcterms:created xsi:type="dcterms:W3CDTF">2013-12-01T23:38:05Z</dcterms:created>
  <dcterms:modified xsi:type="dcterms:W3CDTF">2013-12-01T23:38:05Z</dcterms:modified>
</cp:coreProperties>
</file>