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51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2015/12/18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roup139"/>
          <p:cNvGrpSpPr/>
          <p:nvPr/>
        </p:nvGrpSpPr>
        <p:grpSpPr>
          <a:xfrm>
            <a:off x="-1800" y="195000"/>
            <a:ext cx="9147600" cy="6468000"/>
            <a:chOff x="-1800" y="195000"/>
            <a:chExt cx="9147600" cy="6468000"/>
          </a:xfrm>
        </p:grpSpPr>
        <p:grpSp>
          <p:nvGrpSpPr>
            <p:cNvPr id="20540" name="Background"/>
            <p:cNvGrpSpPr/>
            <p:nvPr/>
          </p:nvGrpSpPr>
          <p:grpSpPr>
            <a:xfrm>
              <a:off x="-1800" y="195000"/>
              <a:ext cx="9147600" cy="6468000"/>
              <a:chOff x="-1800" y="195000"/>
              <a:chExt cx="9147600" cy="6468000"/>
            </a:xfrm>
          </p:grpSpPr>
          <p:sp>
            <p:nvSpPr>
              <p:cNvPr id="20541" name="Freeform 20540"/>
              <p:cNvSpPr/>
              <p:nvPr/>
            </p:nvSpPr>
            <p:spPr>
              <a:xfrm>
                <a:off x="4191" y="195000"/>
                <a:ext cx="9135588" cy="6468000"/>
              </a:xfrm>
              <a:custGeom>
                <a:avLst/>
                <a:gdLst/>
                <a:ahLst/>
                <a:cxnLst/>
                <a:rect l="0" t="0" r="0" b="0"/>
                <a:pathLst>
                  <a:path w="9135588" h="6468000">
                    <a:moveTo>
                      <a:pt x="0" y="0"/>
                    </a:moveTo>
                    <a:lnTo>
                      <a:pt x="9135588" y="0"/>
                    </a:lnTo>
                    <a:lnTo>
                      <a:pt x="9135588" y="6468000"/>
                    </a:lnTo>
                    <a:lnTo>
                      <a:pt x="0" y="6468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F8EB">
                  <a:alpha val="2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0542" name="Freeform 20541"/>
              <p:cNvSpPr/>
              <p:nvPr/>
            </p:nvSpPr>
            <p:spPr>
              <a:xfrm>
                <a:off x="4191" y="201707"/>
                <a:ext cx="9135588" cy="6454594"/>
              </a:xfrm>
              <a:custGeom>
                <a:avLst/>
                <a:gdLst/>
                <a:ahLst/>
                <a:cxnLst/>
                <a:rect l="0" t="0" r="0" b="0"/>
                <a:pathLst>
                  <a:path w="9135588" h="6454594">
                    <a:moveTo>
                      <a:pt x="0" y="0"/>
                    </a:moveTo>
                    <a:lnTo>
                      <a:pt x="0" y="6454594"/>
                    </a:lnTo>
                    <a:lnTo>
                      <a:pt x="9135588" y="6454594"/>
                    </a:lnTo>
                    <a:lnTo>
                      <a:pt x="9135588" y="5124773"/>
                    </a:lnTo>
                    <a:cubicBezTo>
                      <a:pt x="9135588" y="5124773"/>
                      <a:pt x="286282" y="7221784"/>
                      <a:pt x="0" y="0"/>
                    </a:cubicBezTo>
                    <a:close/>
                  </a:path>
                </a:pathLst>
              </a:custGeom>
              <a:solidFill>
                <a:srgbClr val="00AF54">
                  <a:alpha val="5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0543" name="Freeform 20542"/>
              <p:cNvSpPr/>
              <p:nvPr/>
            </p:nvSpPr>
            <p:spPr>
              <a:xfrm>
                <a:off x="4191" y="200721"/>
                <a:ext cx="9135588" cy="3419208"/>
              </a:xfrm>
              <a:custGeom>
                <a:avLst/>
                <a:gdLst/>
                <a:ahLst/>
                <a:cxnLst/>
                <a:rect l="0" t="0" r="0" b="0"/>
                <a:pathLst>
                  <a:path w="9135588" h="3419208">
                    <a:moveTo>
                      <a:pt x="9135588" y="1055077"/>
                    </a:moveTo>
                    <a:lnTo>
                      <a:pt x="9135588" y="0"/>
                    </a:lnTo>
                    <a:lnTo>
                      <a:pt x="0" y="0"/>
                    </a:lnTo>
                    <a:lnTo>
                      <a:pt x="0" y="3419208"/>
                    </a:lnTo>
                    <a:cubicBezTo>
                      <a:pt x="0" y="3419208"/>
                      <a:pt x="3733815" y="-578510"/>
                      <a:pt x="9135588" y="1055077"/>
                    </a:cubicBezTo>
                    <a:close/>
                  </a:path>
                </a:pathLst>
              </a:custGeom>
              <a:solidFill>
                <a:srgbClr val="1D953F">
                  <a:alpha val="5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0544" name="Freeform 20543"/>
              <p:cNvSpPr/>
              <p:nvPr/>
            </p:nvSpPr>
            <p:spPr>
              <a:xfrm>
                <a:off x="7076617" y="198342"/>
                <a:ext cx="2057201" cy="6374214"/>
              </a:xfrm>
              <a:custGeom>
                <a:avLst/>
                <a:gdLst/>
                <a:ahLst/>
                <a:cxnLst/>
                <a:rect l="0" t="0" r="0" b="0"/>
                <a:pathLst>
                  <a:path w="2057201" h="6374214">
                    <a:moveTo>
                      <a:pt x="0" y="0"/>
                    </a:moveTo>
                    <a:lnTo>
                      <a:pt x="2057201" y="0"/>
                    </a:lnTo>
                    <a:lnTo>
                      <a:pt x="2057201" y="6374214"/>
                    </a:lnTo>
                    <a:cubicBezTo>
                      <a:pt x="2057201" y="6374214"/>
                      <a:pt x="1862514" y="93538"/>
                      <a:pt x="0" y="0"/>
                    </a:cubicBezTo>
                    <a:close/>
                  </a:path>
                </a:pathLst>
              </a:custGeom>
              <a:solidFill>
                <a:srgbClr val="A3CF62">
                  <a:alpha val="5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0545" name="Freeform 20544"/>
              <p:cNvSpPr/>
              <p:nvPr/>
            </p:nvSpPr>
            <p:spPr>
              <a:xfrm>
                <a:off x="4427179" y="3599956"/>
                <a:ext cx="4718136" cy="3039983"/>
              </a:xfrm>
              <a:custGeom>
                <a:avLst/>
                <a:gdLst/>
                <a:ahLst/>
                <a:cxnLst/>
                <a:rect l="0" t="0" r="0" b="0"/>
                <a:pathLst>
                  <a:path w="4718136" h="3039983">
                    <a:moveTo>
                      <a:pt x="0" y="3039983"/>
                    </a:moveTo>
                    <a:lnTo>
                      <a:pt x="4706633" y="3039983"/>
                    </a:lnTo>
                    <a:lnTo>
                      <a:pt x="4706633" y="0"/>
                    </a:lnTo>
                    <a:cubicBezTo>
                      <a:pt x="4706633" y="0"/>
                      <a:pt x="5187120" y="2608583"/>
                      <a:pt x="0" y="3039983"/>
                    </a:cubicBezTo>
                    <a:close/>
                  </a:path>
                </a:pathLst>
              </a:custGeom>
              <a:solidFill>
                <a:srgbClr val="00AF54">
                  <a:alpha val="1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0546" name="Freeform 20545"/>
              <p:cNvSpPr/>
              <p:nvPr/>
            </p:nvSpPr>
            <p:spPr>
              <a:xfrm>
                <a:off x="-1800" y="195000"/>
                <a:ext cx="5442237" cy="6468000"/>
              </a:xfrm>
              <a:custGeom>
                <a:avLst/>
                <a:gdLst/>
                <a:ahLst/>
                <a:cxnLst/>
                <a:rect l="0" t="0" r="0" b="0"/>
                <a:pathLst>
                  <a:path w="5442237" h="6468000">
                    <a:moveTo>
                      <a:pt x="5442237" y="6415571"/>
                    </a:moveTo>
                    <a:lnTo>
                      <a:pt x="0" y="6415571"/>
                    </a:lnTo>
                    <a:lnTo>
                      <a:pt x="0" y="0"/>
                    </a:lnTo>
                    <a:lnTo>
                      <a:pt x="675022" y="0"/>
                    </a:lnTo>
                    <a:cubicBezTo>
                      <a:pt x="675022" y="0"/>
                      <a:pt x="-1207306" y="7147656"/>
                      <a:pt x="5442237" y="6415571"/>
                    </a:cubicBezTo>
                    <a:close/>
                  </a:path>
                </a:pathLst>
              </a:custGeom>
              <a:solidFill>
                <a:srgbClr val="00B4F0">
                  <a:alpha val="5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0547" name="Freeform 20546"/>
              <p:cNvSpPr/>
              <p:nvPr/>
            </p:nvSpPr>
            <p:spPr>
              <a:xfrm>
                <a:off x="-1792" y="200721"/>
                <a:ext cx="8020166" cy="2343841"/>
              </a:xfrm>
              <a:custGeom>
                <a:avLst/>
                <a:gdLst/>
                <a:ahLst/>
                <a:cxnLst/>
                <a:rect l="0" t="0" r="0" b="0"/>
                <a:pathLst>
                  <a:path w="8020166" h="2343841">
                    <a:moveTo>
                      <a:pt x="0" y="2343841"/>
                    </a:moveTo>
                    <a:lnTo>
                      <a:pt x="0" y="0"/>
                    </a:lnTo>
                    <a:lnTo>
                      <a:pt x="8020166" y="0"/>
                    </a:lnTo>
                    <a:cubicBezTo>
                      <a:pt x="8020166" y="0"/>
                      <a:pt x="1585815" y="91160"/>
                      <a:pt x="0" y="2343841"/>
                    </a:cubicBezTo>
                    <a:close/>
                  </a:path>
                </a:pathLst>
              </a:custGeom>
              <a:solidFill>
                <a:srgbClr val="19CBB1">
                  <a:alpha val="1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0548" name="Freeform 20547"/>
              <p:cNvSpPr/>
              <p:nvPr/>
            </p:nvSpPr>
            <p:spPr>
              <a:xfrm>
                <a:off x="6277219" y="200036"/>
                <a:ext cx="2856592" cy="6457921"/>
              </a:xfrm>
              <a:custGeom>
                <a:avLst/>
                <a:gdLst/>
                <a:ahLst/>
                <a:cxnLst/>
                <a:rect l="0" t="0" r="0" b="0"/>
                <a:pathLst>
                  <a:path w="2856592" h="6457921">
                    <a:moveTo>
                      <a:pt x="0" y="0"/>
                    </a:moveTo>
                    <a:lnTo>
                      <a:pt x="2856592" y="0"/>
                    </a:lnTo>
                    <a:lnTo>
                      <a:pt x="2856592" y="6457921"/>
                    </a:lnTo>
                    <a:lnTo>
                      <a:pt x="1270608" y="6457921"/>
                    </a:lnTo>
                    <a:cubicBezTo>
                      <a:pt x="1270608" y="6457921"/>
                      <a:pt x="3869058" y="1707021"/>
                      <a:pt x="0" y="0"/>
                    </a:cubicBezTo>
                    <a:close/>
                  </a:path>
                </a:pathLst>
              </a:custGeom>
              <a:solidFill>
                <a:srgbClr val="46BA7D">
                  <a:alpha val="10000"/>
                </a:srgbClr>
              </a:solidFill>
              <a:ln w="7700" cap="flat">
                <a:noFill/>
                <a:bevel/>
              </a:ln>
            </p:spPr>
          </p:sp>
        </p:grpSp>
        <p:sp>
          <p:nvSpPr>
            <p:cNvPr id="140" name="Text 140"/>
            <p:cNvSpPr txBox="1"/>
            <p:nvPr/>
          </p:nvSpPr>
          <p:spPr>
            <a:xfrm>
              <a:off x="1669100" y="465463"/>
              <a:ext cx="5805800" cy="462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716" dirty="0">
                  <a:solidFill>
                    <a:srgbClr val="4C777D"/>
                  </a:solidFill>
                  <a:latin typeface="Times New Roman"/>
                </a:rPr>
                <a:t>Cause-Effect (Fishbone) Diagram </a:t>
              </a:r>
            </a:p>
          </p:txBody>
        </p:sp>
        <p:cxnSp>
          <p:nvCxnSpPr>
            <p:cNvPr id="152" name="Effect"/>
            <p:cNvCxnSpPr>
              <a:endCxn id="149" idx="0"/>
            </p:cNvCxnSpPr>
            <p:nvPr/>
          </p:nvCxnSpPr>
          <p:spPr>
            <a:xfrm>
              <a:off x="1230200" y="3776465"/>
              <a:ext cx="6314000" cy="43107"/>
            </a:xfrm>
            <a:prstGeom prst="line">
              <a:avLst/>
            </a:prstGeom>
            <a:ln w="23100" cap="flat">
              <a:solidFill>
                <a:srgbClr val="4C777D"/>
              </a:solidFill>
              <a:bevel/>
              <a:tailEnd type="stealth" w="med" len="med"/>
            </a:ln>
          </p:spPr>
        </p:cxnSp>
        <p:sp>
          <p:nvSpPr>
            <p:cNvPr id="153" name="Category"/>
            <p:cNvSpPr/>
            <p:nvPr/>
          </p:nvSpPr>
          <p:spPr>
            <a:xfrm>
              <a:off x="3806620" y="2236463"/>
              <a:ext cx="308000" cy="184800"/>
            </a:xfrm>
            <a:custGeom>
              <a:avLst/>
              <a:gdLst>
                <a:gd name="connsiteX0" fmla="*/ 491183 w 308000"/>
                <a:gd name="connsiteY0" fmla="*/ 1386000 h 184800"/>
                <a:gd name="connsiteX1" fmla="*/ 401786 w 308000"/>
                <a:gd name="connsiteY1" fmla="*/ 1232000 h 184800"/>
                <a:gd name="connsiteX2" fmla="*/ 312389 w 308000"/>
                <a:gd name="connsiteY2" fmla="*/ 1078000 h 184800"/>
                <a:gd name="connsiteX3" fmla="*/ 222992 w 308000"/>
                <a:gd name="connsiteY3" fmla="*/ 924000 h 184800"/>
                <a:gd name="connsiteX4" fmla="*/ 133595 w 308000"/>
                <a:gd name="connsiteY4" fmla="*/ 770000 h 184800"/>
                <a:gd name="connsiteX5" fmla="*/ 44198 w 308000"/>
                <a:gd name="connsiteY5" fmla="*/ 616000 h 184800"/>
                <a:gd name="connsiteX6" fmla="*/ -45199 w 308000"/>
                <a:gd name="connsiteY6" fmla="*/ 462000 h 184800"/>
                <a:gd name="connsiteX7" fmla="*/ -134596 w 308000"/>
                <a:gd name="connsiteY7" fmla="*/ 308000 h 184800"/>
                <a:gd name="connsiteX8" fmla="*/ -223993 w 308000"/>
                <a:gd name="connsiteY8" fmla="*/ 154000 h 184800"/>
                <a:gd name="rtl" fmla="*/ -871640 w 308000"/>
                <a:gd name="rtt" fmla="*/ -146300 h 184800"/>
                <a:gd name="rtr" fmla="*/ 244860 w 308000"/>
                <a:gd name="rtb" fmla="*/ 0 h 18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rtl" t="rtt" r="rtr" b="rtb"/>
              <a:pathLst>
                <a:path w="308000" h="184800" fill="none">
                  <a:moveTo>
                    <a:pt x="-313390" y="0"/>
                  </a:moveTo>
                  <a:lnTo>
                    <a:pt x="580580" y="1540000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C777D"/>
                  </a:solidFill>
                  <a:latin typeface="Times New Roman"/>
                </a:rPr>
                <a:t>Business management </a:t>
              </a:r>
            </a:p>
          </p:txBody>
        </p:sp>
        <p:sp>
          <p:nvSpPr>
            <p:cNvPr id="154" name="Primary Cause"/>
            <p:cNvSpPr/>
            <p:nvPr/>
          </p:nvSpPr>
          <p:spPr>
            <a:xfrm>
              <a:off x="3795917" y="3375803"/>
              <a:ext cx="308000" cy="245210"/>
            </a:xfrm>
            <a:custGeom>
              <a:avLst/>
              <a:gdLst>
                <a:gd name="connsiteX0" fmla="*/ 300269 w 308000"/>
                <a:gd name="connsiteY0" fmla="*/ 92659 h 245210"/>
                <a:gd name="connsiteX1" fmla="*/ 188049 w 308000"/>
                <a:gd name="connsiteY1" fmla="*/ 92659 h 245210"/>
                <a:gd name="connsiteX2" fmla="*/ 75830 w 308000"/>
                <a:gd name="connsiteY2" fmla="*/ 92659 h 245210"/>
                <a:gd name="connsiteX3" fmla="*/ -36390 w 308000"/>
                <a:gd name="connsiteY3" fmla="*/ 92659 h 245210"/>
                <a:gd name="rtl" fmla="*/ -1011010 w 308000"/>
                <a:gd name="rtt" fmla="*/ 19509 h 245210"/>
                <a:gd name="rtr" fmla="*/ -148610 w 308000"/>
                <a:gd name="rtb" fmla="*/ 165809 h 245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8000" h="245210" fill="none">
                  <a:moveTo>
                    <a:pt x="-148610" y="92659"/>
                  </a:moveTo>
                  <a:lnTo>
                    <a:pt x="412488" y="92659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C777D"/>
                  </a:solidFill>
                  <a:latin typeface="Times New Roman"/>
                </a:rPr>
                <a:t>Remote location</a:t>
              </a:r>
            </a:p>
          </p:txBody>
        </p:sp>
        <p:sp>
          <p:nvSpPr>
            <p:cNvPr id="155" name="Primary Cause"/>
            <p:cNvSpPr/>
            <p:nvPr/>
          </p:nvSpPr>
          <p:spPr>
            <a:xfrm>
              <a:off x="3278323" y="2247838"/>
              <a:ext cx="308000" cy="245210"/>
            </a:xfrm>
            <a:custGeom>
              <a:avLst/>
              <a:gdLst>
                <a:gd name="connsiteX0" fmla="*/ 279079 w 308000"/>
                <a:gd name="connsiteY0" fmla="*/ 296625 h 245210"/>
                <a:gd name="connsiteX1" fmla="*/ 164457 w 308000"/>
                <a:gd name="connsiteY1" fmla="*/ 296625 h 245210"/>
                <a:gd name="connsiteX2" fmla="*/ 49835 w 308000"/>
                <a:gd name="connsiteY2" fmla="*/ 296625 h 245210"/>
                <a:gd name="connsiteX3" fmla="*/ -64787 w 308000"/>
                <a:gd name="connsiteY3" fmla="*/ 296625 h 245210"/>
                <a:gd name="rtl" fmla="*/ -1242009 w 308000"/>
                <a:gd name="rtt" fmla="*/ 223475 h 245210"/>
                <a:gd name="rtr" fmla="*/ -179409 w 308000"/>
                <a:gd name="rtb" fmla="*/ 369775 h 245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8000" h="245210" fill="none">
                  <a:moveTo>
                    <a:pt x="-179409" y="296625"/>
                  </a:moveTo>
                  <a:lnTo>
                    <a:pt x="393701" y="296625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C777D"/>
                  </a:solidFill>
                  <a:latin typeface="Times New Roman"/>
                </a:rPr>
                <a:t>Short business hours</a:t>
              </a:r>
            </a:p>
          </p:txBody>
        </p:sp>
        <p:sp>
          <p:nvSpPr>
            <p:cNvPr id="159" name="Category"/>
            <p:cNvSpPr/>
            <p:nvPr/>
          </p:nvSpPr>
          <p:spPr>
            <a:xfrm>
              <a:off x="5891780" y="2236463"/>
              <a:ext cx="308000" cy="184800"/>
            </a:xfrm>
            <a:custGeom>
              <a:avLst/>
              <a:gdLst>
                <a:gd name="connsiteX0" fmla="*/ 292446 w 308000"/>
                <a:gd name="connsiteY0" fmla="*/ 1370600 h 184800"/>
                <a:gd name="connsiteX1" fmla="*/ 195272 w 308000"/>
                <a:gd name="connsiteY1" fmla="*/ 1201200 h 184800"/>
                <a:gd name="connsiteX2" fmla="*/ 98098 w 308000"/>
                <a:gd name="connsiteY2" fmla="*/ 1031800 h 184800"/>
                <a:gd name="connsiteX3" fmla="*/ 924 w 308000"/>
                <a:gd name="connsiteY3" fmla="*/ 862400 h 184800"/>
                <a:gd name="connsiteX4" fmla="*/ -96250 w 308000"/>
                <a:gd name="connsiteY4" fmla="*/ 693000 h 184800"/>
                <a:gd name="connsiteX5" fmla="*/ -193424 w 308000"/>
                <a:gd name="connsiteY5" fmla="*/ 523600 h 184800"/>
                <a:gd name="connsiteX6" fmla="*/ -290598 w 308000"/>
                <a:gd name="connsiteY6" fmla="*/ 354200 h 184800"/>
                <a:gd name="connsiteX7" fmla="*/ -387772 w 308000"/>
                <a:gd name="connsiteY7" fmla="*/ 184800 h 184800"/>
                <a:gd name="connsiteX8" fmla="*/ -484946 w 308000"/>
                <a:gd name="connsiteY8" fmla="*/ 15400 h 184800"/>
                <a:gd name="rtl" fmla="*/ -924770 w 308000"/>
                <a:gd name="rtt" fmla="*/ -300300 h 184800"/>
                <a:gd name="rtr" fmla="*/ -239470 w 308000"/>
                <a:gd name="rtb" fmla="*/ -154000 h 18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rtl" t="rtt" r="rtr" b="rtb"/>
              <a:pathLst>
                <a:path w="308000" h="184800" fill="none">
                  <a:moveTo>
                    <a:pt x="-582120" y="-154000"/>
                  </a:moveTo>
                  <a:lnTo>
                    <a:pt x="389620" y="1540000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C777D"/>
                  </a:solidFill>
                  <a:latin typeface="Times New Roman"/>
                </a:rPr>
                <a:t>Environment</a:t>
              </a:r>
            </a:p>
          </p:txBody>
        </p:sp>
        <p:sp>
          <p:nvSpPr>
            <p:cNvPr id="160" name="Primary Cause"/>
            <p:cNvSpPr/>
            <p:nvPr/>
          </p:nvSpPr>
          <p:spPr>
            <a:xfrm>
              <a:off x="5851432" y="3261373"/>
              <a:ext cx="308000" cy="245210"/>
            </a:xfrm>
            <a:custGeom>
              <a:avLst/>
              <a:gdLst>
                <a:gd name="connsiteX0" fmla="*/ 68776 w 308000"/>
                <a:gd name="connsiteY0" fmla="*/ 176289 h 245210"/>
                <a:gd name="connsiteX1" fmla="*/ -98067 w 308000"/>
                <a:gd name="connsiteY1" fmla="*/ 176289 h 245210"/>
                <a:gd name="connsiteX2" fmla="*/ -264911 w 308000"/>
                <a:gd name="connsiteY2" fmla="*/ 176289 h 245210"/>
                <a:gd name="connsiteX3" fmla="*/ -431754 w 308000"/>
                <a:gd name="connsiteY3" fmla="*/ 176289 h 245210"/>
                <a:gd name="rtl" fmla="*/ -1160698 w 308000"/>
                <a:gd name="rtt" fmla="*/ 103139 h 245210"/>
                <a:gd name="rtr" fmla="*/ -598598 w 308000"/>
                <a:gd name="rtb" fmla="*/ 249439 h 245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8000" h="245210" fill="none">
                  <a:moveTo>
                    <a:pt x="-598598" y="176289"/>
                  </a:moveTo>
                  <a:lnTo>
                    <a:pt x="235620" y="176289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C777D"/>
                  </a:solidFill>
                  <a:latin typeface="Times New Roman"/>
                </a:rPr>
                <a:t>No plants</a:t>
              </a:r>
            </a:p>
          </p:txBody>
        </p:sp>
        <p:sp>
          <p:nvSpPr>
            <p:cNvPr id="161" name="Primary Cause"/>
            <p:cNvSpPr/>
            <p:nvPr/>
          </p:nvSpPr>
          <p:spPr>
            <a:xfrm>
              <a:off x="5559910" y="2587046"/>
              <a:ext cx="308000" cy="245210"/>
            </a:xfrm>
            <a:custGeom>
              <a:avLst/>
              <a:gdLst>
                <a:gd name="connsiteX0" fmla="*/ 65481 w 308000"/>
                <a:gd name="connsiteY0" fmla="*/ 342417 h 245210"/>
                <a:gd name="connsiteX1" fmla="*/ -104658 w 308000"/>
                <a:gd name="connsiteY1" fmla="*/ 342417 h 245210"/>
                <a:gd name="connsiteX2" fmla="*/ -274798 w 308000"/>
                <a:gd name="connsiteY2" fmla="*/ 342417 h 245210"/>
                <a:gd name="connsiteX3" fmla="*/ -444937 w 308000"/>
                <a:gd name="connsiteY3" fmla="*/ 342417 h 245210"/>
                <a:gd name="rtl" fmla="*/ -992376 w 308000"/>
                <a:gd name="rtt" fmla="*/ 269267 h 245210"/>
                <a:gd name="rtr" fmla="*/ -615076 w 308000"/>
                <a:gd name="rtb" fmla="*/ 415567 h 245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8000" h="245210" fill="none">
                  <a:moveTo>
                    <a:pt x="-615076" y="342417"/>
                  </a:moveTo>
                  <a:lnTo>
                    <a:pt x="235620" y="342417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C777D"/>
                  </a:solidFill>
                  <a:latin typeface="Times New Roman"/>
                </a:rPr>
                <a:t>Stuffy</a:t>
              </a:r>
            </a:p>
          </p:txBody>
        </p:sp>
        <p:sp>
          <p:nvSpPr>
            <p:cNvPr id="162" name="Primary Cause"/>
            <p:cNvSpPr/>
            <p:nvPr/>
          </p:nvSpPr>
          <p:spPr>
            <a:xfrm>
              <a:off x="5268388" y="1912718"/>
              <a:ext cx="308000" cy="245210"/>
            </a:xfrm>
            <a:custGeom>
              <a:avLst/>
              <a:gdLst>
                <a:gd name="connsiteX0" fmla="*/ 62185 w 308000"/>
                <a:gd name="connsiteY0" fmla="*/ 508544 h 245210"/>
                <a:gd name="connsiteX1" fmla="*/ -111250 w 308000"/>
                <a:gd name="connsiteY1" fmla="*/ 508544 h 245210"/>
                <a:gd name="connsiteX2" fmla="*/ -284684 w 308000"/>
                <a:gd name="connsiteY2" fmla="*/ 508544 h 245210"/>
                <a:gd name="connsiteX3" fmla="*/ -458119 w 308000"/>
                <a:gd name="connsiteY3" fmla="*/ 508544 h 245210"/>
                <a:gd name="rtl" fmla="*/ -916454 w 308000"/>
                <a:gd name="rtt" fmla="*/ 435394 h 245210"/>
                <a:gd name="rtr" fmla="*/ -631554 w 308000"/>
                <a:gd name="rtb" fmla="*/ 581694 h 245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8000" h="245210" fill="none">
                  <a:moveTo>
                    <a:pt x="-631554" y="508544"/>
                  </a:moveTo>
                  <a:lnTo>
                    <a:pt x="235620" y="508544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C777D"/>
                  </a:solidFill>
                  <a:latin typeface="Times New Roman"/>
                </a:rPr>
                <a:t>Hot</a:t>
              </a:r>
            </a:p>
          </p:txBody>
        </p:sp>
        <p:sp>
          <p:nvSpPr>
            <p:cNvPr id="163" name="Primary Cause 2"/>
            <p:cNvSpPr/>
            <p:nvPr/>
          </p:nvSpPr>
          <p:spPr>
            <a:xfrm>
              <a:off x="7043084" y="2811824"/>
              <a:ext cx="308000" cy="245210"/>
            </a:xfrm>
            <a:custGeom>
              <a:avLst/>
              <a:gdLst>
                <a:gd name="connsiteX0" fmla="*/ -1001154 w 308000"/>
                <a:gd name="connsiteY0" fmla="*/ 287038 h 245210"/>
                <a:gd name="connsiteX1" fmla="*/ -851928 w 308000"/>
                <a:gd name="connsiteY1" fmla="*/ 287038 h 245210"/>
                <a:gd name="connsiteX2" fmla="*/ -702702 w 308000"/>
                <a:gd name="connsiteY2" fmla="*/ 287038 h 245210"/>
                <a:gd name="connsiteX3" fmla="*/ -553476 w 308000"/>
                <a:gd name="connsiteY3" fmla="*/ 287038 h 245210"/>
                <a:gd name="rtl" fmla="*/ -370469 w 308000"/>
                <a:gd name="rtt" fmla="*/ 213888 h 245210"/>
                <a:gd name="rtr" fmla="*/ 414931 w 308000"/>
                <a:gd name="rtb" fmla="*/ 360188 h 245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8000" h="245210" fill="none">
                  <a:moveTo>
                    <a:pt x="-404250" y="287038"/>
                  </a:moveTo>
                  <a:lnTo>
                    <a:pt x="-1150380" y="287038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C777D"/>
                  </a:solidFill>
                  <a:latin typeface="Times New Roman"/>
                </a:rPr>
                <a:t>No decoration</a:t>
              </a:r>
            </a:p>
          </p:txBody>
        </p:sp>
        <p:sp>
          <p:nvSpPr>
            <p:cNvPr id="164" name="Primary Cause 2"/>
            <p:cNvSpPr/>
            <p:nvPr/>
          </p:nvSpPr>
          <p:spPr>
            <a:xfrm>
              <a:off x="6751562" y="2137497"/>
              <a:ext cx="308000" cy="245210"/>
            </a:xfrm>
            <a:custGeom>
              <a:avLst/>
              <a:gdLst>
                <a:gd name="connsiteX0" fmla="*/ -1004450 w 308000"/>
                <a:gd name="connsiteY0" fmla="*/ 453166 h 245210"/>
                <a:gd name="connsiteX1" fmla="*/ -858519 w 308000"/>
                <a:gd name="connsiteY1" fmla="*/ 453166 h 245210"/>
                <a:gd name="connsiteX2" fmla="*/ -712589 w 308000"/>
                <a:gd name="connsiteY2" fmla="*/ 453166 h 245210"/>
                <a:gd name="connsiteX3" fmla="*/ -566658 w 308000"/>
                <a:gd name="connsiteY3" fmla="*/ 453166 h 245210"/>
                <a:gd name="rtl" fmla="*/ -385791 w 308000"/>
                <a:gd name="rtt" fmla="*/ 380016 h 245210"/>
                <a:gd name="rtr" fmla="*/ 199409 w 308000"/>
                <a:gd name="rtb" fmla="*/ 526316 h 245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8000" h="245210" fill="none">
                  <a:moveTo>
                    <a:pt x="-420728" y="453166"/>
                  </a:moveTo>
                  <a:lnTo>
                    <a:pt x="-1150380" y="453166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C777D"/>
                  </a:solidFill>
                  <a:latin typeface="Times New Roman"/>
                </a:rPr>
                <a:t>Dirty floor</a:t>
              </a:r>
            </a:p>
          </p:txBody>
        </p:sp>
        <p:sp>
          <p:nvSpPr>
            <p:cNvPr id="1472" name="Category 2"/>
            <p:cNvSpPr/>
            <p:nvPr/>
          </p:nvSpPr>
          <p:spPr>
            <a:xfrm>
              <a:off x="4541970" y="5319531"/>
              <a:ext cx="308000" cy="217517"/>
            </a:xfrm>
            <a:custGeom>
              <a:avLst/>
              <a:gdLst>
                <a:gd name="connsiteX0" fmla="*/ 684530 w 308000"/>
                <a:gd name="connsiteY0" fmla="*/ -1395232 h 217517"/>
                <a:gd name="connsiteX1" fmla="*/ 576730 w 308000"/>
                <a:gd name="connsiteY1" fmla="*/ -1247392 h 217517"/>
                <a:gd name="connsiteX2" fmla="*/ 468930 w 308000"/>
                <a:gd name="connsiteY2" fmla="*/ -1099545 h 217517"/>
                <a:gd name="connsiteX3" fmla="*/ 361130 w 308000"/>
                <a:gd name="connsiteY3" fmla="*/ -951705 h 217517"/>
                <a:gd name="connsiteX4" fmla="*/ 253330 w 308000"/>
                <a:gd name="connsiteY4" fmla="*/ -803865 h 217517"/>
                <a:gd name="connsiteX5" fmla="*/ 145530 w 308000"/>
                <a:gd name="connsiteY5" fmla="*/ -656028 h 217517"/>
                <a:gd name="connsiteX6" fmla="*/ 37730 w 308000"/>
                <a:gd name="connsiteY6" fmla="*/ -508188 h 217517"/>
                <a:gd name="connsiteX7" fmla="*/ -70070 w 308000"/>
                <a:gd name="connsiteY7" fmla="*/ -360348 h 217517"/>
                <a:gd name="connsiteX8" fmla="*/ -177870 w 308000"/>
                <a:gd name="connsiteY8" fmla="*/ -212508 h 217517"/>
                <a:gd name="rtl" fmla="*/ -547470 w 308000"/>
                <a:gd name="rtt" fmla="*/ -64668 h 217517"/>
                <a:gd name="rtr" fmla="*/ -23870 w 308000"/>
                <a:gd name="rtb" fmla="*/ 81632 h 217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rtl" t="rtt" r="rtr" b="rtb"/>
              <a:pathLst>
                <a:path w="308000" h="217517" fill="none">
                  <a:moveTo>
                    <a:pt x="-285670" y="-64668"/>
                  </a:moveTo>
                  <a:lnTo>
                    <a:pt x="792330" y="-1543065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C777D"/>
                  </a:solidFill>
                  <a:latin typeface="Times New Roman"/>
                </a:rPr>
                <a:t>Products</a:t>
              </a:r>
            </a:p>
          </p:txBody>
        </p:sp>
        <p:sp>
          <p:nvSpPr>
            <p:cNvPr id="1473" name="Category 2"/>
            <p:cNvSpPr/>
            <p:nvPr/>
          </p:nvSpPr>
          <p:spPr>
            <a:xfrm>
              <a:off x="6286790" y="5319531"/>
              <a:ext cx="308000" cy="217517"/>
            </a:xfrm>
            <a:custGeom>
              <a:avLst/>
              <a:gdLst>
                <a:gd name="connsiteX0" fmla="*/ 833910 w 308000"/>
                <a:gd name="connsiteY0" fmla="*/ -1395232 h 217517"/>
                <a:gd name="connsiteX1" fmla="*/ 726110 w 308000"/>
                <a:gd name="connsiteY1" fmla="*/ -1247392 h 217517"/>
                <a:gd name="connsiteX2" fmla="*/ 618310 w 308000"/>
                <a:gd name="connsiteY2" fmla="*/ -1099545 h 217517"/>
                <a:gd name="connsiteX3" fmla="*/ 510510 w 308000"/>
                <a:gd name="connsiteY3" fmla="*/ -951705 h 217517"/>
                <a:gd name="connsiteX4" fmla="*/ 402710 w 308000"/>
                <a:gd name="connsiteY4" fmla="*/ -803865 h 217517"/>
                <a:gd name="connsiteX5" fmla="*/ 294910 w 308000"/>
                <a:gd name="connsiteY5" fmla="*/ -656028 h 217517"/>
                <a:gd name="connsiteX6" fmla="*/ 187110 w 308000"/>
                <a:gd name="connsiteY6" fmla="*/ -508188 h 217517"/>
                <a:gd name="connsiteX7" fmla="*/ 79310 w 308000"/>
                <a:gd name="connsiteY7" fmla="*/ -360348 h 217517"/>
                <a:gd name="connsiteX8" fmla="*/ -28490 w 308000"/>
                <a:gd name="connsiteY8" fmla="*/ -212508 h 217517"/>
                <a:gd name="rtl" fmla="*/ -486640 w 308000"/>
                <a:gd name="rtt" fmla="*/ -64668 h 217517"/>
                <a:gd name="rtr" fmla="*/ 214060 w 308000"/>
                <a:gd name="rtb" fmla="*/ 81632 h 217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rtl" t="rtt" r="rtr" b="rtb"/>
              <a:pathLst>
                <a:path w="308000" h="217517" fill="none">
                  <a:moveTo>
                    <a:pt x="-136290" y="-64668"/>
                  </a:moveTo>
                  <a:lnTo>
                    <a:pt x="941710" y="-1543065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C777D"/>
                  </a:solidFill>
                  <a:latin typeface="Times New Roman"/>
                </a:rPr>
                <a:t>Service Staff</a:t>
              </a:r>
            </a:p>
          </p:txBody>
        </p:sp>
        <p:sp>
          <p:nvSpPr>
            <p:cNvPr id="1474" name="Primary Cause"/>
            <p:cNvSpPr/>
            <p:nvPr/>
          </p:nvSpPr>
          <p:spPr>
            <a:xfrm>
              <a:off x="4557370" y="4036179"/>
              <a:ext cx="308000" cy="217517"/>
            </a:xfrm>
            <a:custGeom>
              <a:avLst/>
              <a:gdLst>
                <a:gd name="connsiteX0" fmla="*/ 503426 w 308000"/>
                <a:gd name="connsiteY0" fmla="*/ 35963 h 217517"/>
                <a:gd name="connsiteX1" fmla="*/ 445522 w 308000"/>
                <a:gd name="connsiteY1" fmla="*/ 35963 h 217517"/>
                <a:gd name="connsiteX2" fmla="*/ 387618 w 308000"/>
                <a:gd name="connsiteY2" fmla="*/ 35963 h 217517"/>
                <a:gd name="connsiteX3" fmla="*/ 329714 w 308000"/>
                <a:gd name="connsiteY3" fmla="*/ 35963 h 217517"/>
                <a:gd name="rtl" fmla="*/ -398090 w 308000"/>
                <a:gd name="rtt" fmla="*/ -37187 h 217517"/>
                <a:gd name="rtr" fmla="*/ 271810 w 308000"/>
                <a:gd name="rtb" fmla="*/ 109113 h 217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8000" h="217517" fill="none">
                  <a:moveTo>
                    <a:pt x="271810" y="35963"/>
                  </a:moveTo>
                  <a:lnTo>
                    <a:pt x="561330" y="35963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C777D"/>
                  </a:solidFill>
                  <a:latin typeface="Times New Roman"/>
                </a:rPr>
                <a:t>Poor quality</a:t>
              </a:r>
            </a:p>
          </p:txBody>
        </p:sp>
        <p:sp>
          <p:nvSpPr>
            <p:cNvPr id="1476" name="Primary Cause"/>
            <p:cNvSpPr/>
            <p:nvPr/>
          </p:nvSpPr>
          <p:spPr>
            <a:xfrm>
              <a:off x="3910570" y="5080261"/>
              <a:ext cx="308000" cy="217517"/>
            </a:xfrm>
            <a:custGeom>
              <a:avLst/>
              <a:gdLst>
                <a:gd name="connsiteX0" fmla="*/ 509586 w 308000"/>
                <a:gd name="connsiteY0" fmla="*/ -121079 h 217517"/>
                <a:gd name="connsiteX1" fmla="*/ 457842 w 308000"/>
                <a:gd name="connsiteY1" fmla="*/ -121079 h 217517"/>
                <a:gd name="connsiteX2" fmla="*/ 406098 w 308000"/>
                <a:gd name="connsiteY2" fmla="*/ -121079 h 217517"/>
                <a:gd name="connsiteX3" fmla="*/ 354354 w 308000"/>
                <a:gd name="connsiteY3" fmla="*/ -121079 h 217517"/>
                <a:gd name="rtl" fmla="*/ -667590 w 308000"/>
                <a:gd name="rtt" fmla="*/ -194229 h 217517"/>
                <a:gd name="rtr" fmla="*/ 302610 w 308000"/>
                <a:gd name="rtb" fmla="*/ -47929 h 217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8000" h="217517" fill="none">
                  <a:moveTo>
                    <a:pt x="302610" y="-121079"/>
                  </a:moveTo>
                  <a:lnTo>
                    <a:pt x="561330" y="-121079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C777D"/>
                  </a:solidFill>
                  <a:latin typeface="Times New Roman"/>
                </a:rPr>
                <a:t>Lack of innovation</a:t>
              </a:r>
            </a:p>
          </p:txBody>
        </p:sp>
        <p:sp>
          <p:nvSpPr>
            <p:cNvPr id="1480" name="Primary Cause"/>
            <p:cNvSpPr/>
            <p:nvPr/>
          </p:nvSpPr>
          <p:spPr>
            <a:xfrm>
              <a:off x="6302190" y="4036179"/>
              <a:ext cx="308000" cy="217517"/>
            </a:xfrm>
            <a:custGeom>
              <a:avLst/>
              <a:gdLst>
                <a:gd name="connsiteX0" fmla="*/ 636790 w 308000"/>
                <a:gd name="connsiteY0" fmla="*/ 35963 h 217517"/>
                <a:gd name="connsiteX1" fmla="*/ 562870 w 308000"/>
                <a:gd name="connsiteY1" fmla="*/ 35963 h 217517"/>
                <a:gd name="connsiteX2" fmla="*/ 488950 w 308000"/>
                <a:gd name="connsiteY2" fmla="*/ 35963 h 217517"/>
                <a:gd name="connsiteX3" fmla="*/ 415030 w 308000"/>
                <a:gd name="connsiteY3" fmla="*/ 35963 h 217517"/>
                <a:gd name="rtl" fmla="*/ -444290 w 308000"/>
                <a:gd name="rtt" fmla="*/ -37187 h 217517"/>
                <a:gd name="rtr" fmla="*/ 341110 w 308000"/>
                <a:gd name="rtb" fmla="*/ 109113 h 217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8000" h="217517" fill="none">
                  <a:moveTo>
                    <a:pt x="341110" y="35963"/>
                  </a:moveTo>
                  <a:lnTo>
                    <a:pt x="710710" y="35963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C777D"/>
                  </a:solidFill>
                  <a:latin typeface="Times New Roman"/>
                </a:rPr>
                <a:t>Low efficiency</a:t>
              </a:r>
            </a:p>
          </p:txBody>
        </p:sp>
        <p:sp>
          <p:nvSpPr>
            <p:cNvPr id="1481" name="Primary Cause"/>
            <p:cNvSpPr/>
            <p:nvPr/>
          </p:nvSpPr>
          <p:spPr>
            <a:xfrm>
              <a:off x="5655390" y="5080261"/>
              <a:ext cx="308000" cy="217517"/>
            </a:xfrm>
            <a:custGeom>
              <a:avLst/>
              <a:gdLst>
                <a:gd name="connsiteX0" fmla="*/ 630630 w 308000"/>
                <a:gd name="connsiteY0" fmla="*/ -121079 h 217517"/>
                <a:gd name="connsiteX1" fmla="*/ 550550 w 308000"/>
                <a:gd name="connsiteY1" fmla="*/ -121079 h 217517"/>
                <a:gd name="connsiteX2" fmla="*/ 470470 w 308000"/>
                <a:gd name="connsiteY2" fmla="*/ -121079 h 217517"/>
                <a:gd name="connsiteX3" fmla="*/ 390390 w 308000"/>
                <a:gd name="connsiteY3" fmla="*/ -121079 h 217517"/>
                <a:gd name="rtl" fmla="*/ -521290 w 308000"/>
                <a:gd name="rtt" fmla="*/ -267379 h 217517"/>
                <a:gd name="rtr" fmla="*/ 310310 w 308000"/>
                <a:gd name="rtb" fmla="*/ 25221 h 217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8000" h="217517" fill="none">
                  <a:moveTo>
                    <a:pt x="310310" y="-121079"/>
                  </a:moveTo>
                  <a:lnTo>
                    <a:pt x="710710" y="-121079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C777D"/>
                  </a:solidFill>
                  <a:latin typeface="Times New Roman"/>
                </a:rPr>
                <a:t>Lacking sense </a:t>
              </a:r>
            </a:p>
            <a:p>
              <a:pPr algn="ctr"/>
              <a:r>
                <a:rPr sz="936">
                  <a:solidFill>
                    <a:srgbClr val="4C777D"/>
                  </a:solidFill>
                  <a:latin typeface="Times New Roman"/>
                </a:rPr>
                <a:t>of responsibility</a:t>
              </a:r>
            </a:p>
          </p:txBody>
        </p:sp>
        <p:sp>
          <p:nvSpPr>
            <p:cNvPr id="1486" name="Fish frame"/>
            <p:cNvSpPr/>
            <p:nvPr/>
          </p:nvSpPr>
          <p:spPr>
            <a:xfrm>
              <a:off x="306200" y="1173023"/>
              <a:ext cx="8531600" cy="5219176"/>
            </a:xfrm>
            <a:custGeom>
              <a:avLst/>
              <a:gdLst/>
              <a:ahLst/>
              <a:cxnLst/>
              <a:rect l="0" t="0" r="0" b="0"/>
              <a:pathLst>
                <a:path w="8531600" h="5219176" fill="none">
                  <a:moveTo>
                    <a:pt x="13629" y="0"/>
                  </a:moveTo>
                  <a:lnTo>
                    <a:pt x="967644" y="1137975"/>
                  </a:lnTo>
                  <a:cubicBezTo>
                    <a:pt x="967644" y="1137975"/>
                    <a:pt x="2596278" y="-77454"/>
                    <a:pt x="4838210" y="59580"/>
                  </a:cubicBezTo>
                  <a:cubicBezTo>
                    <a:pt x="7127151" y="199487"/>
                    <a:pt x="8272649" y="1930382"/>
                    <a:pt x="8531600" y="2609592"/>
                  </a:cubicBezTo>
                  <a:cubicBezTo>
                    <a:pt x="8531600" y="2609592"/>
                    <a:pt x="7686610" y="4897446"/>
                    <a:pt x="4919977" y="5147681"/>
                  </a:cubicBezTo>
                  <a:cubicBezTo>
                    <a:pt x="4919977" y="5147681"/>
                    <a:pt x="3025584" y="5409835"/>
                    <a:pt x="967644" y="4099080"/>
                  </a:cubicBezTo>
                  <a:lnTo>
                    <a:pt x="0" y="5219176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C777D"/>
              </a:solidFill>
              <a:bevel/>
            </a:ln>
          </p:spPr>
        </p:sp>
        <p:sp>
          <p:nvSpPr>
            <p:cNvPr id="149" name="Ellipse"/>
            <p:cNvSpPr/>
            <p:nvPr/>
          </p:nvSpPr>
          <p:spPr>
            <a:xfrm>
              <a:off x="7544200" y="3385448"/>
              <a:ext cx="1036464" cy="868247"/>
            </a:xfrm>
            <a:custGeom>
              <a:avLst/>
              <a:gdLst>
                <a:gd name="connsiteX0" fmla="*/ 0 w 862400"/>
                <a:gd name="connsiteY0" fmla="*/ 323400 h 646800"/>
                <a:gd name="connsiteX1" fmla="*/ 431200 w 862400"/>
                <a:gd name="connsiteY1" fmla="*/ 0 h 646800"/>
                <a:gd name="connsiteX2" fmla="*/ 862400 w 862400"/>
                <a:gd name="connsiteY2" fmla="*/ 323400 h 646800"/>
                <a:gd name="connsiteX3" fmla="*/ 431200 w 862400"/>
                <a:gd name="connsiteY3" fmla="*/ 646800 h 6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400" h="646800">
                  <a:moveTo>
                    <a:pt x="0" y="323400"/>
                  </a:moveTo>
                  <a:cubicBezTo>
                    <a:pt x="0" y="144792"/>
                    <a:pt x="193055" y="0"/>
                    <a:pt x="431200" y="0"/>
                  </a:cubicBezTo>
                  <a:cubicBezTo>
                    <a:pt x="669345" y="0"/>
                    <a:pt x="862400" y="144792"/>
                    <a:pt x="862400" y="323400"/>
                  </a:cubicBezTo>
                  <a:cubicBezTo>
                    <a:pt x="862400" y="502008"/>
                    <a:pt x="669345" y="646800"/>
                    <a:pt x="431200" y="646800"/>
                  </a:cubicBezTo>
                  <a:cubicBezTo>
                    <a:pt x="193055" y="646800"/>
                    <a:pt x="0" y="502008"/>
                    <a:pt x="0" y="323400"/>
                  </a:cubicBezTo>
                  <a:close/>
                </a:path>
              </a:pathLst>
            </a:custGeom>
            <a:noFill/>
            <a:ln w="77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100" b="1" dirty="0">
                  <a:solidFill>
                    <a:srgbClr val="8BA987"/>
                  </a:solidFill>
                  <a:latin typeface="Times New Roman"/>
                </a:rPr>
                <a:t>Customer Loss</a:t>
              </a:r>
            </a:p>
          </p:txBody>
        </p:sp>
        <p:sp>
          <p:nvSpPr>
            <p:cNvPr id="150" name="Primary Cause"/>
            <p:cNvSpPr/>
            <p:nvPr/>
          </p:nvSpPr>
          <p:spPr>
            <a:xfrm>
              <a:off x="5978790" y="4558216"/>
              <a:ext cx="308000" cy="217517"/>
            </a:xfrm>
            <a:custGeom>
              <a:avLst/>
              <a:gdLst>
                <a:gd name="connsiteX0" fmla="*/ 639870 w 308000"/>
                <a:gd name="connsiteY0" fmla="*/ -42554 h 217517"/>
                <a:gd name="connsiteX1" fmla="*/ 569030 w 308000"/>
                <a:gd name="connsiteY1" fmla="*/ -42554 h 217517"/>
                <a:gd name="connsiteX2" fmla="*/ 498190 w 308000"/>
                <a:gd name="connsiteY2" fmla="*/ -42554 h 217517"/>
                <a:gd name="connsiteX3" fmla="*/ 427350 w 308000"/>
                <a:gd name="connsiteY3" fmla="*/ -42554 h 217517"/>
                <a:gd name="rtl" fmla="*/ -351890 w 308000"/>
                <a:gd name="rtt" fmla="*/ -115704 h 217517"/>
                <a:gd name="rtr" fmla="*/ 356510 w 308000"/>
                <a:gd name="rtb" fmla="*/ 30596 h 217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8000" h="217517" fill="none">
                  <a:moveTo>
                    <a:pt x="356510" y="-42554"/>
                  </a:moveTo>
                  <a:lnTo>
                    <a:pt x="710710" y="-42554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C777D"/>
                  </a:solidFill>
                  <a:latin typeface="Times New Roman"/>
                </a:rPr>
                <a:t>Poor attitude</a:t>
              </a:r>
            </a:p>
          </p:txBody>
        </p:sp>
        <p:sp>
          <p:nvSpPr>
            <p:cNvPr id="156" name="Primary Cause"/>
            <p:cNvSpPr/>
            <p:nvPr/>
          </p:nvSpPr>
          <p:spPr>
            <a:xfrm>
              <a:off x="3885930" y="4558216"/>
              <a:ext cx="308000" cy="217517"/>
            </a:xfrm>
            <a:custGeom>
              <a:avLst/>
              <a:gdLst>
                <a:gd name="connsiteX0" fmla="*/ 854546 w 308000"/>
                <a:gd name="connsiteY0" fmla="*/ -42554 h 217517"/>
                <a:gd name="connsiteX1" fmla="*/ 799722 w 308000"/>
                <a:gd name="connsiteY1" fmla="*/ -42554 h 217517"/>
                <a:gd name="connsiteX2" fmla="*/ 744898 w 308000"/>
                <a:gd name="connsiteY2" fmla="*/ -42554 h 217517"/>
                <a:gd name="connsiteX3" fmla="*/ 690074 w 308000"/>
                <a:gd name="connsiteY3" fmla="*/ -42554 h 217517"/>
                <a:gd name="rtl" fmla="*/ -173250 w 308000"/>
                <a:gd name="rtt" fmla="*/ -115704 h 217517"/>
                <a:gd name="rtr" fmla="*/ 635250 w 308000"/>
                <a:gd name="rtb" fmla="*/ 30596 h 217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8000" h="217517" fill="none">
                  <a:moveTo>
                    <a:pt x="635250" y="-42554"/>
                  </a:moveTo>
                  <a:lnTo>
                    <a:pt x="909370" y="-42554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C777D"/>
                  </a:solidFill>
                  <a:latin typeface="Times New Roman"/>
                </a:rPr>
                <a:t>Lack of variety</a:t>
              </a:r>
            </a:p>
          </p:txBody>
        </p:sp>
        <p:sp>
          <p:nvSpPr>
            <p:cNvPr id="157" name="Category 2"/>
            <p:cNvSpPr/>
            <p:nvPr/>
          </p:nvSpPr>
          <p:spPr>
            <a:xfrm>
              <a:off x="2726310" y="5319531"/>
              <a:ext cx="308000" cy="217517"/>
            </a:xfrm>
            <a:custGeom>
              <a:avLst/>
              <a:gdLst>
                <a:gd name="connsiteX0" fmla="*/ 605990 w 308000"/>
                <a:gd name="connsiteY0" fmla="*/ -1395232 h 217517"/>
                <a:gd name="connsiteX1" fmla="*/ 498190 w 308000"/>
                <a:gd name="connsiteY1" fmla="*/ -1247392 h 217517"/>
                <a:gd name="connsiteX2" fmla="*/ 390390 w 308000"/>
                <a:gd name="connsiteY2" fmla="*/ -1099545 h 217517"/>
                <a:gd name="connsiteX3" fmla="*/ 282590 w 308000"/>
                <a:gd name="connsiteY3" fmla="*/ -951705 h 217517"/>
                <a:gd name="connsiteX4" fmla="*/ 174790 w 308000"/>
                <a:gd name="connsiteY4" fmla="*/ -803865 h 217517"/>
                <a:gd name="connsiteX5" fmla="*/ 66990 w 308000"/>
                <a:gd name="connsiteY5" fmla="*/ -656028 h 217517"/>
                <a:gd name="connsiteX6" fmla="*/ -40810 w 308000"/>
                <a:gd name="connsiteY6" fmla="*/ -508188 h 217517"/>
                <a:gd name="connsiteX7" fmla="*/ -148610 w 308000"/>
                <a:gd name="connsiteY7" fmla="*/ -360348 h 217517"/>
                <a:gd name="connsiteX8" fmla="*/ -256410 w 308000"/>
                <a:gd name="connsiteY8" fmla="*/ -212508 h 217517"/>
                <a:gd name="rtl" fmla="*/ -618310 w 308000"/>
                <a:gd name="rtt" fmla="*/ -64668 h 217517"/>
                <a:gd name="rtr" fmla="*/ -110110 w 308000"/>
                <a:gd name="rtb" fmla="*/ 81632 h 217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rtl" t="rtt" r="rtr" b="rtb"/>
              <a:pathLst>
                <a:path w="308000" h="217517" fill="none">
                  <a:moveTo>
                    <a:pt x="-364210" y="-64668"/>
                  </a:moveTo>
                  <a:lnTo>
                    <a:pt x="713790" y="-1543065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C777D"/>
                  </a:solidFill>
                  <a:latin typeface="Times New Roman"/>
                </a:rPr>
                <a:t>Facilities</a:t>
              </a:r>
            </a:p>
          </p:txBody>
        </p:sp>
        <p:sp>
          <p:nvSpPr>
            <p:cNvPr id="158" name="Primary Cause"/>
            <p:cNvSpPr/>
            <p:nvPr/>
          </p:nvSpPr>
          <p:spPr>
            <a:xfrm>
              <a:off x="2418310" y="4558216"/>
              <a:ext cx="308000" cy="217517"/>
            </a:xfrm>
            <a:custGeom>
              <a:avLst/>
              <a:gdLst>
                <a:gd name="connsiteX0" fmla="*/ 406098 w 308000"/>
                <a:gd name="connsiteY0" fmla="*/ -42554 h 217517"/>
                <a:gd name="connsiteX1" fmla="*/ 329406 w 308000"/>
                <a:gd name="connsiteY1" fmla="*/ -42554 h 217517"/>
                <a:gd name="connsiteX2" fmla="*/ 252714 w 308000"/>
                <a:gd name="connsiteY2" fmla="*/ -42554 h 217517"/>
                <a:gd name="connsiteX3" fmla="*/ 176022 w 308000"/>
                <a:gd name="connsiteY3" fmla="*/ -42554 h 217517"/>
                <a:gd name="rtl" fmla="*/ -893970 w 308000"/>
                <a:gd name="rtt" fmla="*/ -115704 h 217517"/>
                <a:gd name="rtr" fmla="*/ 99330 w 308000"/>
                <a:gd name="rtb" fmla="*/ 30596 h 217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8000" h="217517" fill="none">
                  <a:moveTo>
                    <a:pt x="99330" y="-42554"/>
                  </a:moveTo>
                  <a:lnTo>
                    <a:pt x="482790" y="-42554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C777D"/>
                  </a:solidFill>
                  <a:latin typeface="Times New Roman"/>
                </a:rPr>
                <a:t>Invisible equipment</a:t>
              </a:r>
            </a:p>
          </p:txBody>
        </p:sp>
        <p:sp>
          <p:nvSpPr>
            <p:cNvPr id="165" name="Primary Cause"/>
            <p:cNvSpPr/>
            <p:nvPr/>
          </p:nvSpPr>
          <p:spPr>
            <a:xfrm>
              <a:off x="2741710" y="4036179"/>
              <a:ext cx="308000" cy="217517"/>
            </a:xfrm>
            <a:custGeom>
              <a:avLst/>
              <a:gdLst>
                <a:gd name="connsiteX0" fmla="*/ 406098 w 308000"/>
                <a:gd name="connsiteY0" fmla="*/ 35963 h 217517"/>
                <a:gd name="connsiteX1" fmla="*/ 329406 w 308000"/>
                <a:gd name="connsiteY1" fmla="*/ 35963 h 217517"/>
                <a:gd name="connsiteX2" fmla="*/ 252714 w 308000"/>
                <a:gd name="connsiteY2" fmla="*/ 35963 h 217517"/>
                <a:gd name="connsiteX3" fmla="*/ 176022 w 308000"/>
                <a:gd name="connsiteY3" fmla="*/ 35963 h 217517"/>
                <a:gd name="rtl" fmla="*/ -1124970 w 308000"/>
                <a:gd name="rtt" fmla="*/ -110337 h 217517"/>
                <a:gd name="rtr" fmla="*/ 99330 w 308000"/>
                <a:gd name="rtb" fmla="*/ 182263 h 217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8000" h="217517" fill="none">
                  <a:moveTo>
                    <a:pt x="99330" y="35963"/>
                  </a:moveTo>
                  <a:lnTo>
                    <a:pt x="482790" y="35963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C777D"/>
                  </a:solidFill>
                  <a:latin typeface="Times New Roman"/>
                </a:rPr>
                <a:t>Inappropriate layout </a:t>
              </a:r>
            </a:p>
            <a:p>
              <a:pPr algn="ctr"/>
              <a:r>
                <a:rPr sz="936">
                  <a:solidFill>
                    <a:srgbClr val="4C777D"/>
                  </a:solidFill>
                  <a:latin typeface="Times New Roman"/>
                </a:rPr>
                <a:t>of forms and documents</a:t>
              </a:r>
            </a:p>
          </p:txBody>
        </p:sp>
        <p:sp>
          <p:nvSpPr>
            <p:cNvPr id="166" name="Primary Cause"/>
            <p:cNvSpPr/>
            <p:nvPr/>
          </p:nvSpPr>
          <p:spPr>
            <a:xfrm>
              <a:off x="1746870" y="5080261"/>
              <a:ext cx="308000" cy="217517"/>
            </a:xfrm>
            <a:custGeom>
              <a:avLst/>
              <a:gdLst>
                <a:gd name="connsiteX0" fmla="*/ 751058 w 308000"/>
                <a:gd name="connsiteY0" fmla="*/ -121079 h 217517"/>
                <a:gd name="connsiteX1" fmla="*/ 671286 w 308000"/>
                <a:gd name="connsiteY1" fmla="*/ -121079 h 217517"/>
                <a:gd name="connsiteX2" fmla="*/ 591514 w 308000"/>
                <a:gd name="connsiteY2" fmla="*/ -121079 h 217517"/>
                <a:gd name="connsiteX3" fmla="*/ 511742 w 308000"/>
                <a:gd name="connsiteY3" fmla="*/ -121079 h 217517"/>
                <a:gd name="rtl" fmla="*/ -160930 w 308000"/>
                <a:gd name="rtt" fmla="*/ -194229 h 217517"/>
                <a:gd name="rtr" fmla="*/ 431970 w 308000"/>
                <a:gd name="rtb" fmla="*/ -47929 h 217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8000" h="217517" fill="none">
                  <a:moveTo>
                    <a:pt x="431970" y="-121079"/>
                  </a:moveTo>
                  <a:lnTo>
                    <a:pt x="830830" y="-121079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C777D"/>
                  </a:solidFill>
                  <a:latin typeface="Times New Roman"/>
                </a:rPr>
                <a:t>No lounge </a:t>
              </a:r>
            </a:p>
          </p:txBody>
        </p:sp>
        <p:sp>
          <p:nvSpPr>
            <p:cNvPr id="556" name="Primary Cause"/>
            <p:cNvSpPr/>
            <p:nvPr/>
          </p:nvSpPr>
          <p:spPr>
            <a:xfrm>
              <a:off x="3070115" y="2689217"/>
              <a:ext cx="308000" cy="245210"/>
            </a:xfrm>
            <a:custGeom>
              <a:avLst/>
              <a:gdLst>
                <a:gd name="connsiteX0" fmla="*/ 746900 w 308000"/>
                <a:gd name="connsiteY0" fmla="*/ 317245 h 245210"/>
                <a:gd name="connsiteX1" fmla="*/ 623700 w 308000"/>
                <a:gd name="connsiteY1" fmla="*/ 317245 h 245210"/>
                <a:gd name="connsiteX2" fmla="*/ 500500 w 308000"/>
                <a:gd name="connsiteY2" fmla="*/ 317245 h 245210"/>
                <a:gd name="connsiteX3" fmla="*/ 377300 w 308000"/>
                <a:gd name="connsiteY3" fmla="*/ 317245 h 245210"/>
                <a:gd name="rtl" fmla="*/ -723800 w 308000"/>
                <a:gd name="rtt" fmla="*/ 244095 h 245210"/>
                <a:gd name="rtr" fmla="*/ 254100 w 308000"/>
                <a:gd name="rtb" fmla="*/ 390395 h 245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8000" h="245210" fill="none">
                  <a:moveTo>
                    <a:pt x="254100" y="317245"/>
                  </a:moveTo>
                  <a:lnTo>
                    <a:pt x="870100" y="317245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4C777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C777D"/>
                  </a:solidFill>
                  <a:latin typeface="Times New Roman"/>
                </a:rPr>
                <a:t>Lack of promotion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Edraw</cp:lastModifiedBy>
  <cp:revision>2</cp:revision>
  <dcterms:created xsi:type="dcterms:W3CDTF">2015-12-17T21:17:04Z</dcterms:created>
  <dcterms:modified xsi:type="dcterms:W3CDTF">2015-12-18T02:25:29Z</dcterms:modified>
</cp:coreProperties>
</file>