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56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oup138"/>
          <p:cNvGrpSpPr/>
          <p:nvPr/>
        </p:nvGrpSpPr>
        <p:grpSpPr>
          <a:xfrm>
            <a:off x="-1800" y="195000"/>
            <a:ext cx="9147600" cy="6468000"/>
            <a:chOff x="-1800" y="195000"/>
            <a:chExt cx="9147600" cy="6468000"/>
          </a:xfrm>
        </p:grpSpPr>
        <p:sp>
          <p:nvSpPr>
            <p:cNvPr id="20362" name="White Background"/>
            <p:cNvSpPr/>
            <p:nvPr/>
          </p:nvSpPr>
          <p:spPr>
            <a:xfrm>
              <a:off x="-1800" y="195000"/>
              <a:ext cx="9147600" cy="6468000"/>
            </a:xfrm>
            <a:custGeom>
              <a:avLst/>
              <a:gdLst/>
              <a:ahLst/>
              <a:cxnLst/>
              <a:rect l="0" t="0" r="0" b="0"/>
              <a:pathLst>
                <a:path w="9147600" h="6468000">
                  <a:moveTo>
                    <a:pt x="0" y="0"/>
                  </a:moveTo>
                  <a:lnTo>
                    <a:pt x="9147600" y="0"/>
                  </a:lnTo>
                  <a:lnTo>
                    <a:pt x="9147600" y="6468000"/>
                  </a:lnTo>
                  <a:lnTo>
                    <a:pt x="0" y="646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700" cap="flat">
              <a:noFill/>
              <a:bevel/>
            </a:ln>
          </p:spPr>
        </p:sp>
        <p:sp>
          <p:nvSpPr>
            <p:cNvPr id="104" name="Ellipse"/>
            <p:cNvSpPr/>
            <p:nvPr/>
          </p:nvSpPr>
          <p:spPr>
            <a:xfrm>
              <a:off x="7628268" y="3562672"/>
              <a:ext cx="974389" cy="488303"/>
            </a:xfrm>
            <a:custGeom>
              <a:avLst/>
              <a:gdLst>
                <a:gd name="connsiteX0" fmla="*/ 0 w 974389"/>
                <a:gd name="connsiteY0" fmla="*/ 244152 h 488303"/>
                <a:gd name="connsiteX1" fmla="*/ 487194 w 974389"/>
                <a:gd name="connsiteY1" fmla="*/ 0 h 488303"/>
                <a:gd name="connsiteX2" fmla="*/ 974389 w 974389"/>
                <a:gd name="connsiteY2" fmla="*/ 244152 h 488303"/>
                <a:gd name="connsiteX3" fmla="*/ 487194 w 974389"/>
                <a:gd name="connsiteY3" fmla="*/ 488303 h 48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4389" h="488303">
                  <a:moveTo>
                    <a:pt x="0" y="244152"/>
                  </a:moveTo>
                  <a:cubicBezTo>
                    <a:pt x="0" y="109311"/>
                    <a:pt x="218125" y="0"/>
                    <a:pt x="487194" y="0"/>
                  </a:cubicBezTo>
                  <a:cubicBezTo>
                    <a:pt x="756264" y="0"/>
                    <a:pt x="974389" y="109311"/>
                    <a:pt x="974389" y="244152"/>
                  </a:cubicBezTo>
                  <a:cubicBezTo>
                    <a:pt x="974389" y="378992"/>
                    <a:pt x="756264" y="488303"/>
                    <a:pt x="487194" y="488303"/>
                  </a:cubicBezTo>
                  <a:cubicBezTo>
                    <a:pt x="218125" y="488303"/>
                    <a:pt x="0" y="378992"/>
                    <a:pt x="0" y="244152"/>
                  </a:cubicBezTo>
                  <a:close/>
                </a:path>
              </a:pathLst>
            </a:custGeom>
            <a:solidFill>
              <a:srgbClr val="3498DB"/>
            </a:solidFill>
            <a:ln w="7700" cap="flat">
              <a:solidFill>
                <a:srgbClr val="3498D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Academic </a:t>
              </a:r>
            </a:p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Record </a:t>
              </a:r>
            </a:p>
          </p:txBody>
        </p:sp>
        <p:sp>
          <p:nvSpPr>
            <p:cNvPr id="105" name="Elliptical Category"/>
            <p:cNvSpPr/>
            <p:nvPr/>
          </p:nvSpPr>
          <p:spPr>
            <a:xfrm>
              <a:off x="5554759" y="2031019"/>
              <a:ext cx="1097065" cy="477954"/>
            </a:xfrm>
            <a:custGeom>
              <a:avLst/>
              <a:gdLst>
                <a:gd name="connsiteX0" fmla="*/ 636323 w 1097065"/>
                <a:gd name="connsiteY0" fmla="*/ 602814 h 477954"/>
                <a:gd name="connsiteX1" fmla="*/ 724112 w 1097065"/>
                <a:gd name="connsiteY1" fmla="*/ 727673 h 477954"/>
                <a:gd name="connsiteX2" fmla="*/ 811903 w 1097065"/>
                <a:gd name="connsiteY2" fmla="*/ 852529 h 477954"/>
                <a:gd name="connsiteX3" fmla="*/ 899691 w 1097065"/>
                <a:gd name="connsiteY3" fmla="*/ 977392 h 477954"/>
                <a:gd name="connsiteX4" fmla="*/ 987479 w 1097065"/>
                <a:gd name="connsiteY4" fmla="*/ 1102247 h 477954"/>
                <a:gd name="connsiteX5" fmla="*/ 1075274 w 1097065"/>
                <a:gd name="connsiteY5" fmla="*/ 1227111 h 477954"/>
                <a:gd name="connsiteX6" fmla="*/ 1163062 w 1097065"/>
                <a:gd name="connsiteY6" fmla="*/ 1351974 h 477954"/>
                <a:gd name="connsiteX7" fmla="*/ 1250850 w 1097065"/>
                <a:gd name="connsiteY7" fmla="*/ 1476829 h 477954"/>
                <a:gd name="connsiteX8" fmla="*/ 1338637 w 1097065"/>
                <a:gd name="connsiteY8" fmla="*/ 1601692 h 477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7065" h="477954">
                  <a:moveTo>
                    <a:pt x="0" y="238977"/>
                  </a:moveTo>
                  <a:cubicBezTo>
                    <a:pt x="0" y="106994"/>
                    <a:pt x="245587" y="0"/>
                    <a:pt x="548533" y="0"/>
                  </a:cubicBezTo>
                  <a:cubicBezTo>
                    <a:pt x="851478" y="0"/>
                    <a:pt x="1097065" y="106994"/>
                    <a:pt x="1097065" y="238977"/>
                  </a:cubicBezTo>
                  <a:cubicBezTo>
                    <a:pt x="1097065" y="370960"/>
                    <a:pt x="851478" y="477954"/>
                    <a:pt x="548533" y="477954"/>
                  </a:cubicBezTo>
                  <a:cubicBezTo>
                    <a:pt x="245587" y="477954"/>
                    <a:pt x="0" y="370960"/>
                    <a:pt x="0" y="238977"/>
                  </a:cubicBezTo>
                  <a:close/>
                </a:path>
                <a:path w="1097065" h="477954" fill="none">
                  <a:moveTo>
                    <a:pt x="548533" y="477954"/>
                  </a:moveTo>
                  <a:lnTo>
                    <a:pt x="1426433" y="1726548"/>
                  </a:lnTo>
                </a:path>
              </a:pathLst>
            </a:custGeom>
            <a:solidFill>
              <a:srgbClr val="3498DB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Learning Ability</a:t>
              </a:r>
            </a:p>
          </p:txBody>
        </p:sp>
        <p:sp>
          <p:nvSpPr>
            <p:cNvPr id="106" name="Primary Cause 2"/>
            <p:cNvSpPr/>
            <p:nvPr/>
          </p:nvSpPr>
          <p:spPr>
            <a:xfrm>
              <a:off x="7461818" y="3305566"/>
              <a:ext cx="365688" cy="191182"/>
            </a:xfrm>
            <a:custGeom>
              <a:avLst/>
              <a:gdLst>
                <a:gd name="connsiteX0" fmla="*/ -665464 w 365688"/>
                <a:gd name="connsiteY0" fmla="*/ 77426 h 191182"/>
                <a:gd name="connsiteX1" fmla="*/ -586924 w 365688"/>
                <a:gd name="connsiteY1" fmla="*/ 77426 h 191182"/>
                <a:gd name="connsiteX2" fmla="*/ -508383 w 365688"/>
                <a:gd name="connsiteY2" fmla="*/ 77426 h 191182"/>
                <a:gd name="connsiteX3" fmla="*/ -429843 w 365688"/>
                <a:gd name="connsiteY3" fmla="*/ 77426 h 191182"/>
                <a:gd name="rtl" fmla="*/ -318726 w 365688"/>
                <a:gd name="rtt" fmla="*/ 8126 h 191182"/>
                <a:gd name="rtr" fmla="*/ 951774 w 365688"/>
                <a:gd name="rtb" fmla="*/ 146726 h 19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91182" fill="none">
                  <a:moveTo>
                    <a:pt x="-351303" y="77426"/>
                  </a:moveTo>
                  <a:lnTo>
                    <a:pt x="-744004" y="77426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Comprehensive Skills</a:t>
              </a:r>
            </a:p>
          </p:txBody>
        </p:sp>
        <p:sp>
          <p:nvSpPr>
            <p:cNvPr id="107" name="Primary Cause 2"/>
            <p:cNvSpPr/>
            <p:nvPr/>
          </p:nvSpPr>
          <p:spPr>
            <a:xfrm>
              <a:off x="7013855" y="2668291"/>
              <a:ext cx="365688" cy="191182"/>
            </a:xfrm>
            <a:custGeom>
              <a:avLst/>
              <a:gdLst>
                <a:gd name="connsiteX0" fmla="*/ -667224 w 365688"/>
                <a:gd name="connsiteY0" fmla="*/ 90401 h 191182"/>
                <a:gd name="connsiteX1" fmla="*/ -599464 w 365688"/>
                <a:gd name="connsiteY1" fmla="*/ 90401 h 191182"/>
                <a:gd name="connsiteX2" fmla="*/ -531704 w 365688"/>
                <a:gd name="connsiteY2" fmla="*/ 90401 h 191182"/>
                <a:gd name="connsiteX3" fmla="*/ -463943 w 365688"/>
                <a:gd name="connsiteY3" fmla="*/ 90401 h 191182"/>
                <a:gd name="rtl" fmla="*/ -362160 w 365688"/>
                <a:gd name="rtt" fmla="*/ 21101 h 191182"/>
                <a:gd name="rtr" fmla="*/ 369340 w 365688"/>
                <a:gd name="rtb" fmla="*/ 159701 h 19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91182" fill="none">
                  <a:moveTo>
                    <a:pt x="-396183" y="90401"/>
                  </a:moveTo>
                  <a:lnTo>
                    <a:pt x="-734984" y="90401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Basic Skills</a:t>
              </a:r>
            </a:p>
          </p:txBody>
        </p:sp>
        <p:sp>
          <p:nvSpPr>
            <p:cNvPr id="109" name="Primary Cause"/>
            <p:cNvSpPr/>
            <p:nvPr/>
          </p:nvSpPr>
          <p:spPr>
            <a:xfrm>
              <a:off x="5362767" y="3050657"/>
              <a:ext cx="365688" cy="191182"/>
            </a:xfrm>
            <a:custGeom>
              <a:avLst/>
              <a:gdLst>
                <a:gd name="connsiteX0" fmla="*/ 925987 w 365688"/>
                <a:gd name="connsiteY0" fmla="*/ 82616 h 191182"/>
                <a:gd name="connsiteX1" fmla="*/ 672499 w 365688"/>
                <a:gd name="connsiteY1" fmla="*/ 82616 h 191182"/>
                <a:gd name="connsiteX2" fmla="*/ 419015 w 365688"/>
                <a:gd name="connsiteY2" fmla="*/ 82616 h 191182"/>
                <a:gd name="connsiteX3" fmla="*/ 165531 w 365688"/>
                <a:gd name="connsiteY3" fmla="*/ 82616 h 191182"/>
                <a:gd name="rtl" fmla="*/ -796352 w 365688"/>
                <a:gd name="rtt" fmla="*/ -55984 h 191182"/>
                <a:gd name="rtr" fmla="*/ -87952 w 365688"/>
                <a:gd name="rtb" fmla="*/ 221216 h 19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91182" fill="none">
                  <a:moveTo>
                    <a:pt x="-87952" y="82616"/>
                  </a:moveTo>
                  <a:lnTo>
                    <a:pt x="1179471" y="82616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Basic </a:t>
              </a:r>
            </a:p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Knowledge</a:t>
              </a:r>
            </a:p>
          </p:txBody>
        </p:sp>
        <p:sp>
          <p:nvSpPr>
            <p:cNvPr id="110" name="Secondary Cause"/>
            <p:cNvSpPr/>
            <p:nvPr/>
          </p:nvSpPr>
          <p:spPr>
            <a:xfrm>
              <a:off x="5893020" y="2700161"/>
              <a:ext cx="365688" cy="191182"/>
            </a:xfrm>
            <a:custGeom>
              <a:avLst/>
              <a:gdLst>
                <a:gd name="connsiteX0" fmla="*/ 111451 w 365688"/>
                <a:gd name="connsiteY0" fmla="*/ 383835 h 191182"/>
                <a:gd name="connsiteX1" fmla="*/ 80651 w 365688"/>
                <a:gd name="connsiteY1" fmla="*/ 334555 h 191182"/>
                <a:gd name="connsiteX2" fmla="*/ 49851 w 365688"/>
                <a:gd name="connsiteY2" fmla="*/ 285275 h 191182"/>
                <a:gd name="connsiteX3" fmla="*/ 19051 w 365688"/>
                <a:gd name="connsiteY3" fmla="*/ 235995 h 191182"/>
                <a:gd name="rtl" fmla="*/ -365949 w 365688"/>
                <a:gd name="rtt" fmla="*/ 48115 h 191182"/>
                <a:gd name="rtr" fmla="*/ 342451 w 365688"/>
                <a:gd name="rtb" fmla="*/ 186715 h 19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91182" fill="none">
                  <a:moveTo>
                    <a:pt x="-11749" y="186715"/>
                  </a:moveTo>
                  <a:lnTo>
                    <a:pt x="142251" y="433115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Vocabulary</a:t>
              </a:r>
            </a:p>
          </p:txBody>
        </p:sp>
        <p:sp>
          <p:nvSpPr>
            <p:cNvPr id="111" name="Secondary Cause 3"/>
            <p:cNvSpPr/>
            <p:nvPr/>
          </p:nvSpPr>
          <p:spPr>
            <a:xfrm>
              <a:off x="5972376" y="3401154"/>
              <a:ext cx="365688" cy="191182"/>
            </a:xfrm>
            <a:custGeom>
              <a:avLst/>
              <a:gdLst>
                <a:gd name="connsiteX0" fmla="*/ 285580 w 365688"/>
                <a:gd name="connsiteY0" fmla="*/ -218604 h 191182"/>
                <a:gd name="connsiteX1" fmla="*/ 254780 w 365688"/>
                <a:gd name="connsiteY1" fmla="*/ -169324 h 191182"/>
                <a:gd name="connsiteX2" fmla="*/ 223980 w 365688"/>
                <a:gd name="connsiteY2" fmla="*/ -120044 h 191182"/>
                <a:gd name="connsiteX3" fmla="*/ 193180 w 365688"/>
                <a:gd name="connsiteY3" fmla="*/ -70764 h 191182"/>
                <a:gd name="rtl" fmla="*/ -130220 w 365688"/>
                <a:gd name="rtt" fmla="*/ -21484 h 191182"/>
                <a:gd name="rtr" fmla="*/ 454980 w 365688"/>
                <a:gd name="rtb" fmla="*/ 117116 h 19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91182" fill="none">
                  <a:moveTo>
                    <a:pt x="162380" y="-21484"/>
                  </a:moveTo>
                  <a:lnTo>
                    <a:pt x="316380" y="-267884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Theorem</a:t>
              </a:r>
            </a:p>
          </p:txBody>
        </p:sp>
        <p:sp>
          <p:nvSpPr>
            <p:cNvPr id="112" name="Secondary Cause 3"/>
            <p:cNvSpPr/>
            <p:nvPr/>
          </p:nvSpPr>
          <p:spPr>
            <a:xfrm>
              <a:off x="5545981" y="3401154"/>
              <a:ext cx="365688" cy="191182"/>
            </a:xfrm>
            <a:custGeom>
              <a:avLst/>
              <a:gdLst>
                <a:gd name="connsiteX0" fmla="*/ 187885 w 365688"/>
                <a:gd name="connsiteY0" fmla="*/ -208735 h 191182"/>
                <a:gd name="connsiteX1" fmla="*/ 139968 w 365688"/>
                <a:gd name="connsiteY1" fmla="*/ -149590 h 191182"/>
                <a:gd name="connsiteX2" fmla="*/ 92052 w 365688"/>
                <a:gd name="connsiteY2" fmla="*/ -90445 h 191182"/>
                <a:gd name="connsiteX3" fmla="*/ 44135 w 365688"/>
                <a:gd name="connsiteY3" fmla="*/ -31299 h 191182"/>
                <a:gd name="rtl" fmla="*/ -315631 w 365688"/>
                <a:gd name="rtt" fmla="*/ 27846 h 191182"/>
                <a:gd name="rtr" fmla="*/ 308069 w 365688"/>
                <a:gd name="rtb" fmla="*/ 166446 h 19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91182" fill="none">
                  <a:moveTo>
                    <a:pt x="-3781" y="27846"/>
                  </a:moveTo>
                  <a:lnTo>
                    <a:pt x="235801" y="-267881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Concepts</a:t>
              </a:r>
            </a:p>
          </p:txBody>
        </p:sp>
        <p:sp>
          <p:nvSpPr>
            <p:cNvPr id="113" name="Secondary Cause"/>
            <p:cNvSpPr/>
            <p:nvPr/>
          </p:nvSpPr>
          <p:spPr>
            <a:xfrm>
              <a:off x="5332783" y="2700161"/>
              <a:ext cx="365688" cy="191182"/>
            </a:xfrm>
            <a:custGeom>
              <a:avLst/>
              <a:gdLst>
                <a:gd name="connsiteX0" fmla="*/ 142857 w 365688"/>
                <a:gd name="connsiteY0" fmla="*/ 362899 h 191182"/>
                <a:gd name="connsiteX1" fmla="*/ 90197 w 365688"/>
                <a:gd name="connsiteY1" fmla="*/ 292685 h 191182"/>
                <a:gd name="connsiteX2" fmla="*/ 37537 w 365688"/>
                <a:gd name="connsiteY2" fmla="*/ 222469 h 191182"/>
                <a:gd name="connsiteX3" fmla="*/ -15123 w 365688"/>
                <a:gd name="connsiteY3" fmla="*/ 152254 h 191182"/>
                <a:gd name="rtl" fmla="*/ -375783 w 365688"/>
                <a:gd name="rtt" fmla="*/ -56561 h 191182"/>
                <a:gd name="rtr" fmla="*/ 240217 w 365688"/>
                <a:gd name="rtb" fmla="*/ 82039 h 19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91182" fill="none">
                  <a:moveTo>
                    <a:pt x="-67783" y="82039"/>
                  </a:moveTo>
                  <a:lnTo>
                    <a:pt x="195518" y="433115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Definition</a:t>
              </a:r>
            </a:p>
          </p:txBody>
        </p:sp>
        <p:sp>
          <p:nvSpPr>
            <p:cNvPr id="114" name="Elliptical Category"/>
            <p:cNvSpPr/>
            <p:nvPr/>
          </p:nvSpPr>
          <p:spPr>
            <a:xfrm>
              <a:off x="3362453" y="1948094"/>
              <a:ext cx="1097065" cy="500399"/>
            </a:xfrm>
            <a:custGeom>
              <a:avLst/>
              <a:gdLst>
                <a:gd name="connsiteX0" fmla="*/ 629008 w 1097065"/>
                <a:gd name="connsiteY0" fmla="*/ 630561 h 500399"/>
                <a:gd name="connsiteX1" fmla="*/ 709484 w 1097065"/>
                <a:gd name="connsiteY1" fmla="*/ 760721 h 500399"/>
                <a:gd name="connsiteX2" fmla="*/ 789958 w 1097065"/>
                <a:gd name="connsiteY2" fmla="*/ 890882 h 500399"/>
                <a:gd name="connsiteX3" fmla="*/ 870439 w 1097065"/>
                <a:gd name="connsiteY3" fmla="*/ 1021043 h 500399"/>
                <a:gd name="connsiteX4" fmla="*/ 950912 w 1097065"/>
                <a:gd name="connsiteY4" fmla="*/ 1151204 h 500399"/>
                <a:gd name="connsiteX5" fmla="*/ 1031384 w 1097065"/>
                <a:gd name="connsiteY5" fmla="*/ 1281365 h 500399"/>
                <a:gd name="connsiteX6" fmla="*/ 1111865 w 1097065"/>
                <a:gd name="connsiteY6" fmla="*/ 1411526 h 500399"/>
                <a:gd name="connsiteX7" fmla="*/ 1192337 w 1097065"/>
                <a:gd name="connsiteY7" fmla="*/ 1541686 h 500399"/>
                <a:gd name="connsiteX8" fmla="*/ 1272818 w 1097065"/>
                <a:gd name="connsiteY8" fmla="*/ 1671855 h 500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7065" h="500399">
                  <a:moveTo>
                    <a:pt x="0" y="250199"/>
                  </a:moveTo>
                  <a:cubicBezTo>
                    <a:pt x="0" y="112018"/>
                    <a:pt x="245587" y="0"/>
                    <a:pt x="548533" y="0"/>
                  </a:cubicBezTo>
                  <a:cubicBezTo>
                    <a:pt x="851478" y="0"/>
                    <a:pt x="1097065" y="112018"/>
                    <a:pt x="1097065" y="250199"/>
                  </a:cubicBezTo>
                  <a:cubicBezTo>
                    <a:pt x="1097065" y="388380"/>
                    <a:pt x="851478" y="500398"/>
                    <a:pt x="548533" y="500398"/>
                  </a:cubicBezTo>
                  <a:cubicBezTo>
                    <a:pt x="245587" y="500398"/>
                    <a:pt x="0" y="388380"/>
                    <a:pt x="0" y="250199"/>
                  </a:cubicBezTo>
                  <a:close/>
                </a:path>
                <a:path w="1097065" h="500399" fill="none">
                  <a:moveTo>
                    <a:pt x="548533" y="500399"/>
                  </a:moveTo>
                  <a:lnTo>
                    <a:pt x="1353290" y="1802016"/>
                  </a:lnTo>
                </a:path>
              </a:pathLst>
            </a:custGeom>
            <a:solidFill>
              <a:srgbClr val="3498DB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Learning Strategies</a:t>
              </a:r>
            </a:p>
          </p:txBody>
        </p:sp>
        <p:sp>
          <p:nvSpPr>
            <p:cNvPr id="116" name="Primary Cause"/>
            <p:cNvSpPr/>
            <p:nvPr/>
          </p:nvSpPr>
          <p:spPr>
            <a:xfrm>
              <a:off x="3545297" y="3282497"/>
              <a:ext cx="365688" cy="200160"/>
            </a:xfrm>
            <a:custGeom>
              <a:avLst/>
              <a:gdLst>
                <a:gd name="connsiteX0" fmla="*/ 854176 w 365688"/>
                <a:gd name="connsiteY0" fmla="*/ 77132 h 200160"/>
                <a:gd name="connsiteX1" fmla="*/ 779332 w 365688"/>
                <a:gd name="connsiteY1" fmla="*/ 77132 h 200160"/>
                <a:gd name="connsiteX2" fmla="*/ 704485 w 365688"/>
                <a:gd name="connsiteY2" fmla="*/ 77132 h 200160"/>
                <a:gd name="connsiteX3" fmla="*/ 629641 w 365688"/>
                <a:gd name="connsiteY3" fmla="*/ 77132 h 200160"/>
                <a:gd name="rtl" fmla="*/ -600203 w 365688"/>
                <a:gd name="rtt" fmla="*/ 7832 h 200160"/>
                <a:gd name="rtr" fmla="*/ 554797 w 365688"/>
                <a:gd name="rtb" fmla="*/ 146432 h 200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200160" fill="none">
                  <a:moveTo>
                    <a:pt x="554797" y="77132"/>
                  </a:moveTo>
                  <a:lnTo>
                    <a:pt x="929020" y="77132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Effective Strategies</a:t>
              </a:r>
            </a:p>
          </p:txBody>
        </p:sp>
        <p:sp>
          <p:nvSpPr>
            <p:cNvPr id="117" name="Primary Cause"/>
            <p:cNvSpPr/>
            <p:nvPr/>
          </p:nvSpPr>
          <p:spPr>
            <a:xfrm>
              <a:off x="2991282" y="2748733"/>
              <a:ext cx="365688" cy="200160"/>
            </a:xfrm>
            <a:custGeom>
              <a:avLst/>
              <a:gdLst>
                <a:gd name="connsiteX0" fmla="*/ 1078893 w 365688"/>
                <a:gd name="connsiteY0" fmla="*/ 90245 h 200160"/>
                <a:gd name="connsiteX1" fmla="*/ 996657 w 365688"/>
                <a:gd name="connsiteY1" fmla="*/ 90245 h 200160"/>
                <a:gd name="connsiteX2" fmla="*/ 914421 w 365688"/>
                <a:gd name="connsiteY2" fmla="*/ 90245 h 200160"/>
                <a:gd name="connsiteX3" fmla="*/ 832185 w 365688"/>
                <a:gd name="connsiteY3" fmla="*/ 90245 h 200160"/>
                <a:gd name="rtl" fmla="*/ -335748 w 365688"/>
                <a:gd name="rtt" fmla="*/ 20945 h 200160"/>
                <a:gd name="rtr" fmla="*/ 749952 w 365688"/>
                <a:gd name="rtb" fmla="*/ 159545 h 200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200160" fill="none">
                  <a:moveTo>
                    <a:pt x="749952" y="90245"/>
                  </a:moveTo>
                  <a:lnTo>
                    <a:pt x="1161129" y="90245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Lack of Strategies</a:t>
              </a:r>
            </a:p>
          </p:txBody>
        </p:sp>
        <p:sp>
          <p:nvSpPr>
            <p:cNvPr id="118" name="Elliptical Category 2"/>
            <p:cNvSpPr/>
            <p:nvPr/>
          </p:nvSpPr>
          <p:spPr>
            <a:xfrm>
              <a:off x="2611157" y="5131473"/>
              <a:ext cx="1097065" cy="484123"/>
            </a:xfrm>
            <a:custGeom>
              <a:avLst/>
              <a:gdLst>
                <a:gd name="connsiteX0" fmla="*/ 607014 w 1097065"/>
                <a:gd name="connsiteY0" fmla="*/ -128200 h 484123"/>
                <a:gd name="connsiteX1" fmla="*/ 665496 w 1097065"/>
                <a:gd name="connsiteY1" fmla="*/ -256399 h 484123"/>
                <a:gd name="connsiteX2" fmla="*/ 723977 w 1097065"/>
                <a:gd name="connsiteY2" fmla="*/ -384599 h 484123"/>
                <a:gd name="connsiteX3" fmla="*/ 782459 w 1097065"/>
                <a:gd name="connsiteY3" fmla="*/ -512798 h 484123"/>
                <a:gd name="connsiteX4" fmla="*/ 840940 w 1097065"/>
                <a:gd name="connsiteY4" fmla="*/ -640999 h 484123"/>
                <a:gd name="connsiteX5" fmla="*/ 899422 w 1097065"/>
                <a:gd name="connsiteY5" fmla="*/ -769198 h 484123"/>
                <a:gd name="connsiteX6" fmla="*/ 957903 w 1097065"/>
                <a:gd name="connsiteY6" fmla="*/ -897396 h 484123"/>
                <a:gd name="connsiteX7" fmla="*/ 1016385 w 1097065"/>
                <a:gd name="connsiteY7" fmla="*/ -1025594 h 484123"/>
                <a:gd name="connsiteX8" fmla="*/ 1074866 w 1097065"/>
                <a:gd name="connsiteY8" fmla="*/ -1153799 h 484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7065" h="484123">
                  <a:moveTo>
                    <a:pt x="0" y="242061"/>
                  </a:moveTo>
                  <a:cubicBezTo>
                    <a:pt x="0" y="108375"/>
                    <a:pt x="245587" y="0"/>
                    <a:pt x="548533" y="0"/>
                  </a:cubicBezTo>
                  <a:cubicBezTo>
                    <a:pt x="851478" y="0"/>
                    <a:pt x="1097065" y="108375"/>
                    <a:pt x="1097065" y="242061"/>
                  </a:cubicBezTo>
                  <a:cubicBezTo>
                    <a:pt x="1097065" y="375748"/>
                    <a:pt x="851478" y="484122"/>
                    <a:pt x="548533" y="484122"/>
                  </a:cubicBezTo>
                  <a:cubicBezTo>
                    <a:pt x="245587" y="484122"/>
                    <a:pt x="0" y="375748"/>
                    <a:pt x="0" y="242061"/>
                  </a:cubicBezTo>
                  <a:close/>
                </a:path>
                <a:path w="1097065" h="484123" fill="none">
                  <a:moveTo>
                    <a:pt x="548533" y="0"/>
                  </a:moveTo>
                  <a:lnTo>
                    <a:pt x="1133348" y="-1281996"/>
                  </a:lnTo>
                </a:path>
              </a:pathLst>
            </a:custGeom>
            <a:solidFill>
              <a:srgbClr val="3498DB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Intelligence </a:t>
              </a:r>
            </a:p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Factors</a:t>
              </a:r>
            </a:p>
          </p:txBody>
        </p:sp>
        <p:sp>
          <p:nvSpPr>
            <p:cNvPr id="119" name="Primary Cause"/>
            <p:cNvSpPr/>
            <p:nvPr/>
          </p:nvSpPr>
          <p:spPr>
            <a:xfrm>
              <a:off x="2541679" y="4001860"/>
              <a:ext cx="365688" cy="193649"/>
            </a:xfrm>
            <a:custGeom>
              <a:avLst/>
              <a:gdLst>
                <a:gd name="connsiteX0" fmla="*/ 1011957 w 365688"/>
                <a:gd name="connsiteY0" fmla="*/ 104019 h 193649"/>
                <a:gd name="connsiteX1" fmla="*/ 938052 w 365688"/>
                <a:gd name="connsiteY1" fmla="*/ 104019 h 193649"/>
                <a:gd name="connsiteX2" fmla="*/ 864148 w 365688"/>
                <a:gd name="connsiteY2" fmla="*/ 104019 h 193649"/>
                <a:gd name="connsiteX3" fmla="*/ 790243 w 365688"/>
                <a:gd name="connsiteY3" fmla="*/ 104019 h 193649"/>
                <a:gd name="rtl" fmla="*/ 169636 w 365688"/>
                <a:gd name="rtt" fmla="*/ 34719 h 193649"/>
                <a:gd name="rtr" fmla="*/ 716336 w 365688"/>
                <a:gd name="rtb" fmla="*/ 173319 h 1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93649" fill="none">
                  <a:moveTo>
                    <a:pt x="716336" y="104019"/>
                  </a:moveTo>
                  <a:lnTo>
                    <a:pt x="1085862" y="104019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Outsight</a:t>
              </a:r>
            </a:p>
          </p:txBody>
        </p:sp>
        <p:sp>
          <p:nvSpPr>
            <p:cNvPr id="120" name="Primary Cause"/>
            <p:cNvSpPr/>
            <p:nvPr/>
          </p:nvSpPr>
          <p:spPr>
            <a:xfrm>
              <a:off x="2256440" y="4518253"/>
              <a:ext cx="365688" cy="193649"/>
            </a:xfrm>
            <a:custGeom>
              <a:avLst/>
              <a:gdLst>
                <a:gd name="connsiteX0" fmla="*/ 1062030 w 365688"/>
                <a:gd name="connsiteY0" fmla="*/ 100423 h 193649"/>
                <a:gd name="connsiteX1" fmla="*/ 986886 w 365688"/>
                <a:gd name="connsiteY1" fmla="*/ 100423 h 193649"/>
                <a:gd name="connsiteX2" fmla="*/ 911742 w 365688"/>
                <a:gd name="connsiteY2" fmla="*/ 100423 h 193649"/>
                <a:gd name="connsiteX3" fmla="*/ 836597 w 365688"/>
                <a:gd name="connsiteY3" fmla="*/ 100423 h 193649"/>
                <a:gd name="rtl" fmla="*/ -147149 w 365688"/>
                <a:gd name="rtt" fmla="*/ 31123 h 193649"/>
                <a:gd name="rtr" fmla="*/ 761451 w 365688"/>
                <a:gd name="rtb" fmla="*/ 169723 h 1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93649" fill="none">
                  <a:moveTo>
                    <a:pt x="761451" y="100423"/>
                  </a:moveTo>
                  <a:lnTo>
                    <a:pt x="1137174" y="100423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Thinking Ability</a:t>
              </a:r>
            </a:p>
          </p:txBody>
        </p:sp>
        <p:sp>
          <p:nvSpPr>
            <p:cNvPr id="121" name="Primary Cause 2"/>
            <p:cNvSpPr/>
            <p:nvPr/>
          </p:nvSpPr>
          <p:spPr>
            <a:xfrm>
              <a:off x="4318925" y="4260056"/>
              <a:ext cx="365688" cy="193649"/>
            </a:xfrm>
            <a:custGeom>
              <a:avLst/>
              <a:gdLst>
                <a:gd name="connsiteX0" fmla="*/ -736583 w 365688"/>
                <a:gd name="connsiteY0" fmla="*/ 102218 h 193649"/>
                <a:gd name="connsiteX1" fmla="*/ -664823 w 365688"/>
                <a:gd name="connsiteY1" fmla="*/ 102218 h 193649"/>
                <a:gd name="connsiteX2" fmla="*/ -593065 w 365688"/>
                <a:gd name="connsiteY2" fmla="*/ 102218 h 193649"/>
                <a:gd name="connsiteX3" fmla="*/ -521305 w 365688"/>
                <a:gd name="connsiteY3" fmla="*/ 102218 h 193649"/>
                <a:gd name="rtl" fmla="*/ -414203 w 365688"/>
                <a:gd name="rtt" fmla="*/ 32918 h 193649"/>
                <a:gd name="rtr" fmla="*/ 124797 w 365688"/>
                <a:gd name="rtb" fmla="*/ 171518 h 1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93649" fill="none">
                  <a:moveTo>
                    <a:pt x="-449547" y="102218"/>
                  </a:moveTo>
                  <a:lnTo>
                    <a:pt x="-808338" y="102218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Memory</a:t>
              </a:r>
            </a:p>
          </p:txBody>
        </p:sp>
        <p:sp>
          <p:nvSpPr>
            <p:cNvPr id="122" name="Primary Cause 2"/>
            <p:cNvSpPr/>
            <p:nvPr/>
          </p:nvSpPr>
          <p:spPr>
            <a:xfrm>
              <a:off x="4033686" y="4776449"/>
              <a:ext cx="365688" cy="193649"/>
            </a:xfrm>
            <a:custGeom>
              <a:avLst/>
              <a:gdLst>
                <a:gd name="connsiteX0" fmla="*/ -681608 w 365688"/>
                <a:gd name="connsiteY0" fmla="*/ 98623 h 193649"/>
                <a:gd name="connsiteX1" fmla="*/ -606184 w 365688"/>
                <a:gd name="connsiteY1" fmla="*/ 98623 h 193649"/>
                <a:gd name="connsiteX2" fmla="*/ -530759 w 365688"/>
                <a:gd name="connsiteY2" fmla="*/ 98623 h 193649"/>
                <a:gd name="connsiteX3" fmla="*/ -455335 w 365688"/>
                <a:gd name="connsiteY3" fmla="*/ 98623 h 193649"/>
                <a:gd name="rtl" fmla="*/ -345850 w 365688"/>
                <a:gd name="rtt" fmla="*/ -39977 h 193649"/>
                <a:gd name="rtr" fmla="*/ 377950 w 365688"/>
                <a:gd name="rtb" fmla="*/ 237223 h 1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93649" fill="none">
                  <a:moveTo>
                    <a:pt x="-379911" y="98623"/>
                  </a:moveTo>
                  <a:lnTo>
                    <a:pt x="-757032" y="98623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Imagination </a:t>
              </a:r>
            </a:p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Ability</a:t>
              </a:r>
            </a:p>
          </p:txBody>
        </p:sp>
        <p:sp>
          <p:nvSpPr>
            <p:cNvPr id="123" name="Elliptical Category 2"/>
            <p:cNvSpPr/>
            <p:nvPr/>
          </p:nvSpPr>
          <p:spPr>
            <a:xfrm>
              <a:off x="4794314" y="5126222"/>
              <a:ext cx="1097065" cy="484123"/>
            </a:xfrm>
            <a:custGeom>
              <a:avLst/>
              <a:gdLst>
                <a:gd name="connsiteX0" fmla="*/ 615242 w 1097065"/>
                <a:gd name="connsiteY0" fmla="*/ -126928 h 484123"/>
                <a:gd name="connsiteX1" fmla="*/ 681952 w 1097065"/>
                <a:gd name="connsiteY1" fmla="*/ -253857 h 484123"/>
                <a:gd name="connsiteX2" fmla="*/ 748662 w 1097065"/>
                <a:gd name="connsiteY2" fmla="*/ -380786 h 484123"/>
                <a:gd name="connsiteX3" fmla="*/ 815368 w 1097065"/>
                <a:gd name="connsiteY3" fmla="*/ -507714 h 484123"/>
                <a:gd name="connsiteX4" fmla="*/ 882081 w 1097065"/>
                <a:gd name="connsiteY4" fmla="*/ -634642 h 484123"/>
                <a:gd name="connsiteX5" fmla="*/ 948794 w 1097065"/>
                <a:gd name="connsiteY5" fmla="*/ -761571 h 484123"/>
                <a:gd name="connsiteX6" fmla="*/ 1015499 w 1097065"/>
                <a:gd name="connsiteY6" fmla="*/ -888503 h 484123"/>
                <a:gd name="connsiteX7" fmla="*/ 1082212 w 1097065"/>
                <a:gd name="connsiteY7" fmla="*/ -1015430 h 484123"/>
                <a:gd name="connsiteX8" fmla="*/ 1148917 w 1097065"/>
                <a:gd name="connsiteY8" fmla="*/ -1142357 h 484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7065" h="484123">
                  <a:moveTo>
                    <a:pt x="0" y="242061"/>
                  </a:moveTo>
                  <a:cubicBezTo>
                    <a:pt x="0" y="108375"/>
                    <a:pt x="245587" y="0"/>
                    <a:pt x="548533" y="0"/>
                  </a:cubicBezTo>
                  <a:cubicBezTo>
                    <a:pt x="851478" y="0"/>
                    <a:pt x="1097065" y="108375"/>
                    <a:pt x="1097065" y="242061"/>
                  </a:cubicBezTo>
                  <a:cubicBezTo>
                    <a:pt x="1097065" y="375748"/>
                    <a:pt x="851478" y="484122"/>
                    <a:pt x="548533" y="484122"/>
                  </a:cubicBezTo>
                  <a:cubicBezTo>
                    <a:pt x="245587" y="484122"/>
                    <a:pt x="0" y="375748"/>
                    <a:pt x="0" y="242061"/>
                  </a:cubicBezTo>
                  <a:close/>
                </a:path>
                <a:path w="1097065" h="484123" fill="none">
                  <a:moveTo>
                    <a:pt x="548533" y="0"/>
                  </a:moveTo>
                  <a:lnTo>
                    <a:pt x="1215630" y="-1269283"/>
                  </a:lnTo>
                </a:path>
              </a:pathLst>
            </a:custGeom>
            <a:solidFill>
              <a:srgbClr val="3498DB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Non-intelligence Factors</a:t>
              </a:r>
            </a:p>
          </p:txBody>
        </p:sp>
        <p:sp>
          <p:nvSpPr>
            <p:cNvPr id="124" name="Primary Cause"/>
            <p:cNvSpPr/>
            <p:nvPr/>
          </p:nvSpPr>
          <p:spPr>
            <a:xfrm>
              <a:off x="4796147" y="3867510"/>
              <a:ext cx="365688" cy="193649"/>
            </a:xfrm>
            <a:custGeom>
              <a:avLst/>
              <a:gdLst>
                <a:gd name="connsiteX0" fmla="*/ 1058711 w 365688"/>
                <a:gd name="connsiteY0" fmla="*/ 116359 h 193649"/>
                <a:gd name="connsiteX1" fmla="*/ 970331 w 365688"/>
                <a:gd name="connsiteY1" fmla="*/ 116359 h 193649"/>
                <a:gd name="connsiteX2" fmla="*/ 881950 w 365688"/>
                <a:gd name="connsiteY2" fmla="*/ 116359 h 193649"/>
                <a:gd name="connsiteX3" fmla="*/ 793570 w 365688"/>
                <a:gd name="connsiteY3" fmla="*/ 116359 h 193649"/>
                <a:gd name="rtl" fmla="*/ -349709 w 365688"/>
                <a:gd name="rtt" fmla="*/ 47059 h 193649"/>
                <a:gd name="rtr" fmla="*/ 705191 w 365688"/>
                <a:gd name="rtb" fmla="*/ 185659 h 1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93649" fill="none">
                  <a:moveTo>
                    <a:pt x="705191" y="116359"/>
                  </a:moveTo>
                  <a:lnTo>
                    <a:pt x="1147092" y="116359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Learning Interests</a:t>
              </a:r>
            </a:p>
          </p:txBody>
        </p:sp>
        <p:sp>
          <p:nvSpPr>
            <p:cNvPr id="125" name="Primary Cause 2"/>
            <p:cNvSpPr/>
            <p:nvPr/>
          </p:nvSpPr>
          <p:spPr>
            <a:xfrm>
              <a:off x="6573392" y="4125707"/>
              <a:ext cx="365688" cy="193649"/>
            </a:xfrm>
            <a:custGeom>
              <a:avLst/>
              <a:gdLst>
                <a:gd name="connsiteX0" fmla="*/ -698586 w 365688"/>
                <a:gd name="connsiteY0" fmla="*/ 112017 h 193649"/>
                <a:gd name="connsiteX1" fmla="*/ -633598 w 365688"/>
                <a:gd name="connsiteY1" fmla="*/ 112017 h 193649"/>
                <a:gd name="connsiteX2" fmla="*/ -568609 w 365688"/>
                <a:gd name="connsiteY2" fmla="*/ 112017 h 193649"/>
                <a:gd name="connsiteX3" fmla="*/ -503621 w 365688"/>
                <a:gd name="connsiteY3" fmla="*/ 112017 h 193649"/>
                <a:gd name="rtl" fmla="*/ -406240 w 365688"/>
                <a:gd name="rtt" fmla="*/ 42717 h 193649"/>
                <a:gd name="rtr" fmla="*/ 1002860 w 365688"/>
                <a:gd name="rtb" fmla="*/ 181317 h 1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93649" fill="none">
                  <a:moveTo>
                    <a:pt x="-438633" y="112017"/>
                  </a:moveTo>
                  <a:lnTo>
                    <a:pt x="-763574" y="112017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EQ (Emotional Quotient)</a:t>
              </a:r>
            </a:p>
          </p:txBody>
        </p:sp>
        <p:sp>
          <p:nvSpPr>
            <p:cNvPr id="126" name="Primary Cause 2"/>
            <p:cNvSpPr/>
            <p:nvPr/>
          </p:nvSpPr>
          <p:spPr>
            <a:xfrm>
              <a:off x="6288153" y="4642099"/>
              <a:ext cx="365688" cy="193649"/>
            </a:xfrm>
            <a:custGeom>
              <a:avLst/>
              <a:gdLst>
                <a:gd name="connsiteX0" fmla="*/ -687578 w 365688"/>
                <a:gd name="connsiteY0" fmla="*/ 103336 h 193649"/>
                <a:gd name="connsiteX1" fmla="*/ -629982 w 365688"/>
                <a:gd name="connsiteY1" fmla="*/ 103336 h 193649"/>
                <a:gd name="connsiteX2" fmla="*/ -572386 w 365688"/>
                <a:gd name="connsiteY2" fmla="*/ 103336 h 193649"/>
                <a:gd name="connsiteX3" fmla="*/ -514790 w 365688"/>
                <a:gd name="connsiteY3" fmla="*/ 103336 h 193649"/>
                <a:gd name="rtl" fmla="*/ -424744 w 365688"/>
                <a:gd name="rtt" fmla="*/ 34036 h 193649"/>
                <a:gd name="rtr" fmla="*/ 938156 w 365688"/>
                <a:gd name="rtb" fmla="*/ 172636 h 1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93649" fill="none">
                  <a:moveTo>
                    <a:pt x="-457194" y="103336"/>
                  </a:moveTo>
                  <a:lnTo>
                    <a:pt x="-745174" y="103336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Sense of Responsibility</a:t>
              </a:r>
            </a:p>
          </p:txBody>
        </p:sp>
        <p:sp>
          <p:nvSpPr>
            <p:cNvPr id="127" name="Primary Cause"/>
            <p:cNvSpPr/>
            <p:nvPr/>
          </p:nvSpPr>
          <p:spPr>
            <a:xfrm>
              <a:off x="4510909" y="4383903"/>
              <a:ext cx="365688" cy="193649"/>
            </a:xfrm>
            <a:custGeom>
              <a:avLst/>
              <a:gdLst>
                <a:gd name="connsiteX0" fmla="*/ 1082019 w 365688"/>
                <a:gd name="connsiteY0" fmla="*/ 107675 h 193649"/>
                <a:gd name="connsiteX1" fmla="*/ 998551 w 365688"/>
                <a:gd name="connsiteY1" fmla="*/ 107675 h 193649"/>
                <a:gd name="connsiteX2" fmla="*/ 915083 w 365688"/>
                <a:gd name="connsiteY2" fmla="*/ 107675 h 193649"/>
                <a:gd name="connsiteX3" fmla="*/ 831615 w 365688"/>
                <a:gd name="connsiteY3" fmla="*/ 107675 h 193649"/>
                <a:gd name="rtl" fmla="*/ -37250 w 365688"/>
                <a:gd name="rtt" fmla="*/ 38375 h 193649"/>
                <a:gd name="rtr" fmla="*/ 748150 w 365688"/>
                <a:gd name="rtb" fmla="*/ 176975 h 1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93649" fill="none">
                  <a:moveTo>
                    <a:pt x="748150" y="107675"/>
                  </a:moveTo>
                  <a:lnTo>
                    <a:pt x="1165487" y="107675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Study Habits</a:t>
              </a:r>
            </a:p>
          </p:txBody>
        </p:sp>
        <p:sp>
          <p:nvSpPr>
            <p:cNvPr id="128" name="Primary Cause"/>
            <p:cNvSpPr/>
            <p:nvPr/>
          </p:nvSpPr>
          <p:spPr>
            <a:xfrm>
              <a:off x="4225670" y="4900296"/>
              <a:ext cx="365688" cy="193649"/>
            </a:xfrm>
            <a:custGeom>
              <a:avLst/>
              <a:gdLst>
                <a:gd name="connsiteX0" fmla="*/ 1101023 w 365688"/>
                <a:gd name="connsiteY0" fmla="*/ 98994 h 193649"/>
                <a:gd name="connsiteX1" fmla="*/ 1018156 w 365688"/>
                <a:gd name="connsiteY1" fmla="*/ 98994 h 193649"/>
                <a:gd name="connsiteX2" fmla="*/ 935288 w 365688"/>
                <a:gd name="connsiteY2" fmla="*/ 98994 h 193649"/>
                <a:gd name="connsiteX3" fmla="*/ 852421 w 365688"/>
                <a:gd name="connsiteY3" fmla="*/ 98994 h 193649"/>
                <a:gd name="rtl" fmla="*/ 14950 w 365688"/>
                <a:gd name="rtt" fmla="*/ -39606 h 193649"/>
                <a:gd name="rtr" fmla="*/ 769550 w 365688"/>
                <a:gd name="rtb" fmla="*/ 237594 h 1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93649" fill="none">
                  <a:moveTo>
                    <a:pt x="769550" y="98994"/>
                  </a:moveTo>
                  <a:lnTo>
                    <a:pt x="1183890" y="98994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Character &amp; </a:t>
              </a:r>
            </a:p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Will Power</a:t>
              </a:r>
            </a:p>
          </p:txBody>
        </p:sp>
        <p:sp>
          <p:nvSpPr>
            <p:cNvPr id="129" name="Elliptical Category"/>
            <p:cNvSpPr/>
            <p:nvPr/>
          </p:nvSpPr>
          <p:spPr>
            <a:xfrm>
              <a:off x="1484646" y="2116525"/>
              <a:ext cx="1097065" cy="457292"/>
            </a:xfrm>
            <a:custGeom>
              <a:avLst/>
              <a:gdLst>
                <a:gd name="connsiteX0" fmla="*/ 622609 w 1097065"/>
                <a:gd name="connsiteY0" fmla="*/ 574282 h 457292"/>
                <a:gd name="connsiteX1" fmla="*/ 696685 w 1097065"/>
                <a:gd name="connsiteY1" fmla="*/ 691273 h 457292"/>
                <a:gd name="connsiteX2" fmla="*/ 770762 w 1097065"/>
                <a:gd name="connsiteY2" fmla="*/ 808261 h 457292"/>
                <a:gd name="connsiteX3" fmla="*/ 844836 w 1097065"/>
                <a:gd name="connsiteY3" fmla="*/ 925255 h 457292"/>
                <a:gd name="connsiteX4" fmla="*/ 918910 w 1097065"/>
                <a:gd name="connsiteY4" fmla="*/ 1042241 h 457292"/>
                <a:gd name="connsiteX5" fmla="*/ 992992 w 1097065"/>
                <a:gd name="connsiteY5" fmla="*/ 1159235 h 457292"/>
                <a:gd name="connsiteX6" fmla="*/ 1067066 w 1097065"/>
                <a:gd name="connsiteY6" fmla="*/ 1276221 h 457292"/>
                <a:gd name="connsiteX7" fmla="*/ 1141140 w 1097065"/>
                <a:gd name="connsiteY7" fmla="*/ 1393215 h 457292"/>
                <a:gd name="connsiteX8" fmla="*/ 1215222 w 1097065"/>
                <a:gd name="connsiteY8" fmla="*/ 1510201 h 457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7065" h="457292">
                  <a:moveTo>
                    <a:pt x="0" y="228646"/>
                  </a:moveTo>
                  <a:cubicBezTo>
                    <a:pt x="0" y="102369"/>
                    <a:pt x="245587" y="0"/>
                    <a:pt x="548533" y="0"/>
                  </a:cubicBezTo>
                  <a:cubicBezTo>
                    <a:pt x="851478" y="0"/>
                    <a:pt x="1097065" y="102369"/>
                    <a:pt x="1097065" y="228646"/>
                  </a:cubicBezTo>
                  <a:cubicBezTo>
                    <a:pt x="1097065" y="354924"/>
                    <a:pt x="851478" y="457292"/>
                    <a:pt x="548533" y="457292"/>
                  </a:cubicBezTo>
                  <a:cubicBezTo>
                    <a:pt x="245587" y="457292"/>
                    <a:pt x="0" y="354924"/>
                    <a:pt x="0" y="228646"/>
                  </a:cubicBezTo>
                  <a:close/>
                </a:path>
                <a:path w="1097065" h="457292" fill="none">
                  <a:moveTo>
                    <a:pt x="548533" y="457292"/>
                  </a:moveTo>
                  <a:lnTo>
                    <a:pt x="1289296" y="1627195"/>
                  </a:lnTo>
                </a:path>
              </a:pathLst>
            </a:custGeom>
            <a:solidFill>
              <a:srgbClr val="3498DB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Teaching &amp; Instruction</a:t>
              </a:r>
            </a:p>
          </p:txBody>
        </p:sp>
        <p:sp>
          <p:nvSpPr>
            <p:cNvPr id="130" name="Primary Cause"/>
            <p:cNvSpPr/>
            <p:nvPr/>
          </p:nvSpPr>
          <p:spPr>
            <a:xfrm>
              <a:off x="1023879" y="2726246"/>
              <a:ext cx="365688" cy="182917"/>
            </a:xfrm>
            <a:custGeom>
              <a:avLst/>
              <a:gdLst>
                <a:gd name="connsiteX0" fmla="*/ 1091537 w 365688"/>
                <a:gd name="connsiteY0" fmla="*/ 81550 h 182917"/>
                <a:gd name="connsiteX1" fmla="*/ 1025625 w 365688"/>
                <a:gd name="connsiteY1" fmla="*/ 81550 h 182917"/>
                <a:gd name="connsiteX2" fmla="*/ 959705 w 365688"/>
                <a:gd name="connsiteY2" fmla="*/ 81550 h 182917"/>
                <a:gd name="connsiteX3" fmla="*/ 893793 w 365688"/>
                <a:gd name="connsiteY3" fmla="*/ 81550 h 182917"/>
                <a:gd name="rtl" fmla="*/ 219581 w 365688"/>
                <a:gd name="rtt" fmla="*/ 12250 h 182917"/>
                <a:gd name="rtr" fmla="*/ 827881 w 365688"/>
                <a:gd name="rtb" fmla="*/ 150850 h 182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82917" fill="none">
                  <a:moveTo>
                    <a:pt x="827881" y="81550"/>
                  </a:moveTo>
                  <a:lnTo>
                    <a:pt x="1157449" y="8155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Teachers</a:t>
              </a:r>
            </a:p>
          </p:txBody>
        </p:sp>
        <p:sp>
          <p:nvSpPr>
            <p:cNvPr id="131" name="Primary Cause"/>
            <p:cNvSpPr/>
            <p:nvPr/>
          </p:nvSpPr>
          <p:spPr>
            <a:xfrm>
              <a:off x="1292662" y="3092081"/>
              <a:ext cx="365688" cy="182917"/>
            </a:xfrm>
            <a:custGeom>
              <a:avLst/>
              <a:gdLst>
                <a:gd name="connsiteX0" fmla="*/ 1030506 w 365688"/>
                <a:gd name="connsiteY0" fmla="*/ 66686 h 182917"/>
                <a:gd name="connsiteX1" fmla="*/ 950111 w 365688"/>
                <a:gd name="connsiteY1" fmla="*/ 66686 h 182917"/>
                <a:gd name="connsiteX2" fmla="*/ 869715 w 365688"/>
                <a:gd name="connsiteY2" fmla="*/ 66686 h 182917"/>
                <a:gd name="connsiteX3" fmla="*/ 789319 w 365688"/>
                <a:gd name="connsiteY3" fmla="*/ 66686 h 182917"/>
                <a:gd name="rtl" fmla="*/ 185322 w 365688"/>
                <a:gd name="rtr" fmla="*/ 708922 w 365688"/>
                <a:gd name="rtb" fmla="*/ 135986 h 182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t" r="rtr" b="rtb"/>
              <a:pathLst>
                <a:path w="365688" h="182917" fill="none">
                  <a:moveTo>
                    <a:pt x="708922" y="66686"/>
                  </a:moveTo>
                  <a:lnTo>
                    <a:pt x="1110902" y="66686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Parents</a:t>
              </a:r>
            </a:p>
          </p:txBody>
        </p:sp>
        <p:sp>
          <p:nvSpPr>
            <p:cNvPr id="132" name="Primary Cause"/>
            <p:cNvSpPr/>
            <p:nvPr/>
          </p:nvSpPr>
          <p:spPr>
            <a:xfrm>
              <a:off x="1561439" y="3455125"/>
              <a:ext cx="365688" cy="168403"/>
            </a:xfrm>
            <a:custGeom>
              <a:avLst/>
              <a:gdLst>
                <a:gd name="connsiteX0" fmla="*/ 981788 w 365688"/>
                <a:gd name="connsiteY0" fmla="*/ 54608 h 168403"/>
                <a:gd name="connsiteX1" fmla="*/ 899237 w 365688"/>
                <a:gd name="connsiteY1" fmla="*/ 54608 h 168403"/>
                <a:gd name="connsiteX2" fmla="*/ 816677 w 365688"/>
                <a:gd name="connsiteY2" fmla="*/ 54608 h 168403"/>
                <a:gd name="connsiteX3" fmla="*/ 734124 w 365688"/>
                <a:gd name="connsiteY3" fmla="*/ 54608 h 168403"/>
                <a:gd name="rtl" fmla="*/ 135669 w 365688"/>
                <a:gd name="rtt" fmla="*/ -14692 h 168403"/>
                <a:gd name="rtr" fmla="*/ 651569 w 365688"/>
                <a:gd name="rtb" fmla="*/ 123908 h 168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65688" h="168403" fill="none">
                  <a:moveTo>
                    <a:pt x="651569" y="54608"/>
                  </a:moveTo>
                  <a:lnTo>
                    <a:pt x="1064348" y="54608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Arial"/>
                </a:rPr>
                <a:t>Friends</a:t>
              </a:r>
            </a:p>
          </p:txBody>
        </p:sp>
        <p:sp>
          <p:nvSpPr>
            <p:cNvPr id="133" name="Thick Mainframe"/>
            <p:cNvSpPr/>
            <p:nvPr/>
          </p:nvSpPr>
          <p:spPr>
            <a:xfrm rot="-10788660">
              <a:off x="1155595" y="3657567"/>
              <a:ext cx="6472720" cy="277200"/>
            </a:xfrm>
            <a:custGeom>
              <a:avLst/>
              <a:gdLst>
                <a:gd name="connsiteX0" fmla="*/ 647272 w 6472720"/>
                <a:gd name="connsiteY0" fmla="*/ 83160 h 277200"/>
                <a:gd name="connsiteX1" fmla="*/ 1294547 w 6472720"/>
                <a:gd name="connsiteY1" fmla="*/ 83160 h 277200"/>
                <a:gd name="connsiteX2" fmla="*/ 1941817 w 6472720"/>
                <a:gd name="connsiteY2" fmla="*/ 83160 h 277200"/>
                <a:gd name="connsiteX3" fmla="*/ 2589086 w 6472720"/>
                <a:gd name="connsiteY3" fmla="*/ 83160 h 277200"/>
                <a:gd name="connsiteX4" fmla="*/ 3236364 w 6472720"/>
                <a:gd name="connsiteY4" fmla="*/ 83160 h 277200"/>
                <a:gd name="connsiteX5" fmla="*/ 3883634 w 6472720"/>
                <a:gd name="connsiteY5" fmla="*/ 83160 h 277200"/>
                <a:gd name="connsiteX6" fmla="*/ 4530903 w 6472720"/>
                <a:gd name="connsiteY6" fmla="*/ 83160 h 277200"/>
                <a:gd name="connsiteX7" fmla="*/ 5178173 w 6472720"/>
                <a:gd name="connsiteY7" fmla="*/ 83160 h 277200"/>
                <a:gd name="connsiteX8" fmla="*/ 5825450 w 6472720"/>
                <a:gd name="connsiteY8" fmla="*/ 83160 h 277200"/>
                <a:gd name="connsiteX9" fmla="*/ 323636 w 6472720"/>
                <a:gd name="connsiteY9" fmla="*/ 83160 h 277200"/>
                <a:gd name="connsiteX10" fmla="*/ 970908 w 6472720"/>
                <a:gd name="connsiteY10" fmla="*/ 83160 h 277200"/>
                <a:gd name="connsiteX11" fmla="*/ 1618178 w 6472720"/>
                <a:gd name="connsiteY11" fmla="*/ 83160 h 277200"/>
                <a:gd name="connsiteX12" fmla="*/ 2265455 w 6472720"/>
                <a:gd name="connsiteY12" fmla="*/ 83160 h 277200"/>
                <a:gd name="connsiteX13" fmla="*/ 2912725 w 6472720"/>
                <a:gd name="connsiteY13" fmla="*/ 83160 h 277200"/>
                <a:gd name="connsiteX14" fmla="*/ 3559995 w 6472720"/>
                <a:gd name="connsiteY14" fmla="*/ 83160 h 277200"/>
                <a:gd name="connsiteX15" fmla="*/ 4207265 w 6472720"/>
                <a:gd name="connsiteY15" fmla="*/ 83160 h 277200"/>
                <a:gd name="connsiteX16" fmla="*/ 4854542 w 6472720"/>
                <a:gd name="connsiteY16" fmla="*/ 83160 h 277200"/>
                <a:gd name="connsiteX17" fmla="*/ 5501812 w 6472720"/>
                <a:gd name="connsiteY17" fmla="*/ 83160 h 277200"/>
                <a:gd name="connsiteX18" fmla="*/ 6149081 w 6472720"/>
                <a:gd name="connsiteY18" fmla="*/ 83160 h 277200"/>
                <a:gd name="connsiteX19" fmla="*/ 647272 w 6472720"/>
                <a:gd name="connsiteY19" fmla="*/ 185724 h 277200"/>
                <a:gd name="connsiteX20" fmla="*/ 1294547 w 6472720"/>
                <a:gd name="connsiteY20" fmla="*/ 185724 h 277200"/>
                <a:gd name="connsiteX21" fmla="*/ 1941817 w 6472720"/>
                <a:gd name="connsiteY21" fmla="*/ 185724 h 277200"/>
                <a:gd name="connsiteX22" fmla="*/ 2589086 w 6472720"/>
                <a:gd name="connsiteY22" fmla="*/ 185724 h 277200"/>
                <a:gd name="connsiteX23" fmla="*/ 3236364 w 6472720"/>
                <a:gd name="connsiteY23" fmla="*/ 185724 h 277200"/>
                <a:gd name="connsiteX24" fmla="*/ 3883634 w 6472720"/>
                <a:gd name="connsiteY24" fmla="*/ 185724 h 277200"/>
                <a:gd name="connsiteX25" fmla="*/ 4530903 w 6472720"/>
                <a:gd name="connsiteY25" fmla="*/ 185724 h 277200"/>
                <a:gd name="connsiteX26" fmla="*/ 5178173 w 6472720"/>
                <a:gd name="connsiteY26" fmla="*/ 185724 h 277200"/>
                <a:gd name="connsiteX27" fmla="*/ 5825450 w 6472720"/>
                <a:gd name="connsiteY27" fmla="*/ 185724 h 277200"/>
                <a:gd name="connsiteX28" fmla="*/ 323636 w 6472720"/>
                <a:gd name="connsiteY28" fmla="*/ 185724 h 277200"/>
                <a:gd name="connsiteX29" fmla="*/ 970908 w 6472720"/>
                <a:gd name="connsiteY29" fmla="*/ 185724 h 277200"/>
                <a:gd name="connsiteX30" fmla="*/ 1618178 w 6472720"/>
                <a:gd name="connsiteY30" fmla="*/ 185724 h 277200"/>
                <a:gd name="connsiteX31" fmla="*/ 2265455 w 6472720"/>
                <a:gd name="connsiteY31" fmla="*/ 185724 h 277200"/>
                <a:gd name="connsiteX32" fmla="*/ 2912725 w 6472720"/>
                <a:gd name="connsiteY32" fmla="*/ 185724 h 277200"/>
                <a:gd name="connsiteX33" fmla="*/ 3559995 w 6472720"/>
                <a:gd name="connsiteY33" fmla="*/ 185724 h 277200"/>
                <a:gd name="connsiteX34" fmla="*/ 4207265 w 6472720"/>
                <a:gd name="connsiteY34" fmla="*/ 185724 h 277200"/>
                <a:gd name="connsiteX35" fmla="*/ 4854542 w 6472720"/>
                <a:gd name="connsiteY35" fmla="*/ 185724 h 277200"/>
                <a:gd name="connsiteX36" fmla="*/ 5501812 w 6472720"/>
                <a:gd name="connsiteY36" fmla="*/ 185724 h 277200"/>
                <a:gd name="connsiteX37" fmla="*/ 6149081 w 6472720"/>
                <a:gd name="connsiteY37" fmla="*/ 185724 h 27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0" t="0" r="0" b="0"/>
              <a:pathLst>
                <a:path w="6472720" h="277200">
                  <a:moveTo>
                    <a:pt x="0" y="138600"/>
                  </a:moveTo>
                  <a:lnTo>
                    <a:pt x="138600" y="0"/>
                  </a:lnTo>
                  <a:lnTo>
                    <a:pt x="138600" y="91476"/>
                  </a:lnTo>
                  <a:lnTo>
                    <a:pt x="6472720" y="91476"/>
                  </a:lnTo>
                  <a:lnTo>
                    <a:pt x="6472720" y="185724"/>
                  </a:lnTo>
                  <a:lnTo>
                    <a:pt x="138600" y="185724"/>
                  </a:lnTo>
                  <a:lnTo>
                    <a:pt x="138600" y="277200"/>
                  </a:lnTo>
                  <a:lnTo>
                    <a:pt x="0" y="138600"/>
                  </a:lnTo>
                  <a:close/>
                </a:path>
              </a:pathLst>
            </a:custGeom>
            <a:solidFill>
              <a:srgbClr val="3498DB"/>
            </a:solidFill>
            <a:ln w="7700" cap="flat">
              <a:solidFill>
                <a:srgbClr val="3498DB"/>
              </a:solidFill>
              <a:bevel/>
            </a:ln>
          </p:spPr>
        </p:sp>
        <p:sp>
          <p:nvSpPr>
            <p:cNvPr id="134" name="Fish frame"/>
            <p:cNvSpPr/>
            <p:nvPr/>
          </p:nvSpPr>
          <p:spPr>
            <a:xfrm>
              <a:off x="402250" y="1274686"/>
              <a:ext cx="8338869" cy="4835600"/>
            </a:xfrm>
            <a:custGeom>
              <a:avLst/>
              <a:gdLst/>
              <a:ahLst/>
              <a:cxnLst/>
              <a:rect l="0" t="0" r="0" b="0"/>
              <a:pathLst>
                <a:path w="8338869" h="4835600" fill="none">
                  <a:moveTo>
                    <a:pt x="13321" y="0"/>
                  </a:moveTo>
                  <a:lnTo>
                    <a:pt x="945783" y="1054338"/>
                  </a:lnTo>
                  <a:cubicBezTo>
                    <a:pt x="945783" y="1054338"/>
                    <a:pt x="2537620" y="-71761"/>
                    <a:pt x="4728909" y="55201"/>
                  </a:cubicBezTo>
                  <a:cubicBezTo>
                    <a:pt x="6966136" y="184826"/>
                    <a:pt x="8085770" y="1788510"/>
                    <a:pt x="8338869" y="2417800"/>
                  </a:cubicBezTo>
                  <a:cubicBezTo>
                    <a:pt x="8338869" y="2417800"/>
                    <a:pt x="7512959" y="4537518"/>
                    <a:pt x="4808827" y="4769357"/>
                  </a:cubicBezTo>
                  <a:cubicBezTo>
                    <a:pt x="4808827" y="4769357"/>
                    <a:pt x="2957231" y="5012246"/>
                    <a:pt x="945783" y="3797825"/>
                  </a:cubicBezTo>
                  <a:lnTo>
                    <a:pt x="0" y="483560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236EA1"/>
              </a:solidFill>
              <a:bevel/>
            </a:ln>
          </p:spPr>
        </p:sp>
      </p:grpSp>
      <p:sp>
        <p:nvSpPr>
          <p:cNvPr id="2" name="Rectangle 1"/>
          <p:cNvSpPr/>
          <p:nvPr/>
        </p:nvSpPr>
        <p:spPr>
          <a:xfrm>
            <a:off x="867574" y="313942"/>
            <a:ext cx="763407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Academic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Record Fishbone Diagram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57</Words>
  <Application>Microsoft Office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2015-12-17T21:11:37Z</dcterms:created>
  <dcterms:modified xsi:type="dcterms:W3CDTF">2015-12-18T02:30:38Z</dcterms:modified>
</cp:coreProperties>
</file>